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8"/>
  </p:notesMasterIdLst>
  <p:sldIdLst>
    <p:sldId id="257" r:id="rId2"/>
    <p:sldId id="276" r:id="rId3"/>
    <p:sldId id="272" r:id="rId4"/>
    <p:sldId id="256" r:id="rId5"/>
    <p:sldId id="263" r:id="rId6"/>
    <p:sldId id="278" r:id="rId7"/>
    <p:sldId id="283" r:id="rId8"/>
    <p:sldId id="258" r:id="rId9"/>
    <p:sldId id="260" r:id="rId10"/>
    <p:sldId id="279" r:id="rId11"/>
    <p:sldId id="280" r:id="rId12"/>
    <p:sldId id="281" r:id="rId13"/>
    <p:sldId id="259" r:id="rId14"/>
    <p:sldId id="282" r:id="rId15"/>
    <p:sldId id="275" r:id="rId16"/>
    <p:sldId id="274" r:id="rId17"/>
  </p:sldIdLst>
  <p:sldSz cx="12192000" cy="6858000"/>
  <p:notesSz cx="6858000" cy="9144000"/>
  <p:embeddedFontLst>
    <p:embeddedFont>
      <p:font typeface="Arial Black" panose="020B0A04020102020204" pitchFamily="34" charset="0"/>
      <p:bold r:id="rId19"/>
    </p:embeddedFont>
    <p:embeddedFont>
      <p:font typeface="Calibri" panose="020F0502020204030204" pitchFamily="34" charset="0"/>
      <p:regular r:id="rId20"/>
      <p:bold r:id="rId21"/>
      <p:italic r:id="rId22"/>
      <p:boldItalic r:id="rId23"/>
    </p:embeddedFont>
    <p:embeddedFont>
      <p:font typeface="Proxima Nova"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76">
          <p15:clr>
            <a:srgbClr val="A4A3A4"/>
          </p15:clr>
        </p15:guide>
        <p15:guide id="2" pos="528">
          <p15:clr>
            <a:srgbClr val="A4A3A4"/>
          </p15:clr>
        </p15:guide>
        <p15:guide id="3" pos="7224">
          <p15:clr>
            <a:srgbClr val="A4A3A4"/>
          </p15:clr>
        </p15:guide>
        <p15:guide id="4" orient="horz" pos="225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F7B0EA-128F-774E-F4CC-3545D005EF55}" name="Alexis Mae Calinawan" initials="AC" userId="I8F4Wa9kqXRXSsfGMFaJdNJxlffkxUtftNkC9e1HL4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ennifer Butl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D234D0-99B8-46C1-BCB1-E8546097025F}" v="18" dt="2021-04-22T17:37:54.9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p:restoredTop sz="51565"/>
  </p:normalViewPr>
  <p:slideViewPr>
    <p:cSldViewPr snapToGrid="0">
      <p:cViewPr varScale="1">
        <p:scale>
          <a:sx n="62" d="100"/>
          <a:sy n="62" d="100"/>
        </p:scale>
        <p:origin x="2960" y="192"/>
      </p:cViewPr>
      <p:guideLst>
        <p:guide orient="horz" pos="576"/>
        <p:guide pos="528"/>
        <p:guide pos="7224"/>
        <p:guide orient="horz" pos="2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is Mae Calinawan" clId="Web-{9DD234D0-99B8-46C1-BCB1-E8546097025F}"/>
    <pc:docChg chg="modSld">
      <pc:chgData name="Alexis Mae Calinawan" userId="" providerId="" clId="Web-{9DD234D0-99B8-46C1-BCB1-E8546097025F}" dt="2021-04-22T17:38:52.023" v="32"/>
      <pc:docMkLst>
        <pc:docMk/>
      </pc:docMkLst>
      <pc:sldChg chg="delAnim modAnim modNotes">
        <pc:chgData name="Alexis Mae Calinawan" userId="" providerId="" clId="Web-{9DD234D0-99B8-46C1-BCB1-E8546097025F}" dt="2021-04-22T17:37:21.286" v="13"/>
        <pc:sldMkLst>
          <pc:docMk/>
          <pc:sldMk cId="0" sldId="258"/>
        </pc:sldMkLst>
      </pc:sldChg>
      <pc:sldChg chg="delAnim modNotes">
        <pc:chgData name="Alexis Mae Calinawan" userId="" providerId="" clId="Web-{9DD234D0-99B8-46C1-BCB1-E8546097025F}" dt="2021-04-22T17:37:27.583" v="15"/>
        <pc:sldMkLst>
          <pc:docMk/>
          <pc:sldMk cId="0" sldId="260"/>
        </pc:sldMkLst>
      </pc:sldChg>
      <pc:sldChg chg="modSp">
        <pc:chgData name="Alexis Mae Calinawan" userId="" providerId="" clId="Web-{9DD234D0-99B8-46C1-BCB1-E8546097025F}" dt="2021-04-22T17:35:54.456" v="1" actId="1076"/>
        <pc:sldMkLst>
          <pc:docMk/>
          <pc:sldMk cId="287413395" sldId="275"/>
        </pc:sldMkLst>
        <pc:picChg chg="mod">
          <ac:chgData name="Alexis Mae Calinawan" userId="" providerId="" clId="Web-{9DD234D0-99B8-46C1-BCB1-E8546097025F}" dt="2021-04-22T17:35:54.456" v="1" actId="1076"/>
          <ac:picMkLst>
            <pc:docMk/>
            <pc:sldMk cId="287413395" sldId="275"/>
            <ac:picMk id="2" creationId="{E321F611-5681-E842-8318-EA0A2E06C346}"/>
          </ac:picMkLst>
        </pc:picChg>
      </pc:sldChg>
      <pc:sldChg chg="delAnim modAnim modNotes">
        <pc:chgData name="Alexis Mae Calinawan" userId="" providerId="" clId="Web-{9DD234D0-99B8-46C1-BCB1-E8546097025F}" dt="2021-04-22T17:38:52.023" v="32"/>
        <pc:sldMkLst>
          <pc:docMk/>
          <pc:sldMk cId="2105211570" sldId="279"/>
        </pc:sldMkLst>
      </pc:sldChg>
      <pc:sldChg chg="delAnim modAnim modNotes">
        <pc:chgData name="Alexis Mae Calinawan" userId="" providerId="" clId="Web-{9DD234D0-99B8-46C1-BCB1-E8546097025F}" dt="2021-04-22T17:38:45.116" v="29"/>
        <pc:sldMkLst>
          <pc:docMk/>
          <pc:sldMk cId="564730710" sldId="280"/>
        </pc:sldMkLst>
      </pc:sldChg>
      <pc:sldChg chg="delAnim modAnim">
        <pc:chgData name="Alexis Mae Calinawan" userId="" providerId="" clId="Web-{9DD234D0-99B8-46C1-BCB1-E8546097025F}" dt="2021-04-22T17:37:54.912" v="23"/>
        <pc:sldMkLst>
          <pc:docMk/>
          <pc:sldMk cId="3061838830" sldId="28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E748C0-ABD4-49AB-BEA4-51585398C9AA}" type="doc">
      <dgm:prSet loTypeId="urn:microsoft.com/office/officeart/2005/8/layout/process1" loCatId="process" qsTypeId="urn:microsoft.com/office/officeart/2005/8/quickstyle/simple1" qsCatId="simple" csTypeId="urn:microsoft.com/office/officeart/2005/8/colors/accent1_2" csCatId="accent1" phldr="1"/>
      <dgm:spPr/>
    </dgm:pt>
    <dgm:pt modelId="{30FC218B-3891-437E-AF2A-A1789968F4FD}">
      <dgm:prSet phldrT="[Text]" phldr="0"/>
      <dgm:spPr/>
      <dgm:t>
        <a:bodyPr/>
        <a:lstStyle/>
        <a:p>
          <a:pPr rtl="0"/>
          <a:r>
            <a:rPr lang="en-US" dirty="0">
              <a:latin typeface="Arial"/>
            </a:rPr>
            <a:t>Vaccine introduced to body</a:t>
          </a:r>
          <a:endParaRPr lang="en-US" dirty="0"/>
        </a:p>
      </dgm:t>
    </dgm:pt>
    <dgm:pt modelId="{7931702C-E892-4878-B04C-E7EE2AD2318A}" type="parTrans" cxnId="{ABFACEA8-DE98-4A99-90EE-DFAB95079B42}">
      <dgm:prSet/>
      <dgm:spPr/>
    </dgm:pt>
    <dgm:pt modelId="{589BA25A-AF4E-46D7-A772-A48E193C8B80}" type="sibTrans" cxnId="{ABFACEA8-DE98-4A99-90EE-DFAB95079B42}">
      <dgm:prSet/>
      <dgm:spPr/>
      <dgm:t>
        <a:bodyPr/>
        <a:lstStyle/>
        <a:p>
          <a:endParaRPr lang="en-US"/>
        </a:p>
      </dgm:t>
    </dgm:pt>
    <dgm:pt modelId="{C4B6E7FF-9BD0-48C8-BC10-5CE61552178E}">
      <dgm:prSet phldrT="[Text]" phldr="0"/>
      <dgm:spPr/>
      <dgm:t>
        <a:bodyPr/>
        <a:lstStyle/>
        <a:p>
          <a:pPr rtl="0"/>
          <a:r>
            <a:rPr lang="en-US" dirty="0">
              <a:latin typeface="Arial"/>
            </a:rPr>
            <a:t>Immune response launched</a:t>
          </a:r>
          <a:endParaRPr lang="en-US" dirty="0"/>
        </a:p>
      </dgm:t>
    </dgm:pt>
    <dgm:pt modelId="{B845193C-B24A-4101-A6CF-396C5DA9364D}" type="parTrans" cxnId="{95E07E69-7C7B-4FC5-AA0D-C31FECE544C7}">
      <dgm:prSet/>
      <dgm:spPr/>
    </dgm:pt>
    <dgm:pt modelId="{7FFB91B4-8F12-479A-BD83-774995E121F9}" type="sibTrans" cxnId="{95E07E69-7C7B-4FC5-AA0D-C31FECE544C7}">
      <dgm:prSet/>
      <dgm:spPr/>
      <dgm:t>
        <a:bodyPr/>
        <a:lstStyle/>
        <a:p>
          <a:endParaRPr lang="en-US"/>
        </a:p>
      </dgm:t>
    </dgm:pt>
    <dgm:pt modelId="{4A12B75C-B321-49CA-BE6C-B2E072BDE882}">
      <dgm:prSet phldr="0"/>
      <dgm:spPr/>
      <dgm:t>
        <a:bodyPr/>
        <a:lstStyle/>
        <a:p>
          <a:pPr rtl="0"/>
          <a:r>
            <a:rPr lang="en-US" dirty="0">
              <a:latin typeface="Arial"/>
            </a:rPr>
            <a:t>Antibodies able to recognize &amp; fight real virus</a:t>
          </a:r>
        </a:p>
      </dgm:t>
    </dgm:pt>
    <dgm:pt modelId="{1C0C247D-6742-49C6-A5E6-A18C6A653D4A}" type="parTrans" cxnId="{7A638513-1D71-4AB7-90AC-2DB8CE1A6AE2}">
      <dgm:prSet/>
      <dgm:spPr/>
    </dgm:pt>
    <dgm:pt modelId="{2FB595F4-5D27-4297-A3BD-F09CE4AC5234}" type="sibTrans" cxnId="{7A638513-1D71-4AB7-90AC-2DB8CE1A6AE2}">
      <dgm:prSet/>
      <dgm:spPr/>
      <dgm:t>
        <a:bodyPr/>
        <a:lstStyle/>
        <a:p>
          <a:endParaRPr lang="en-US"/>
        </a:p>
      </dgm:t>
    </dgm:pt>
    <dgm:pt modelId="{7E173DE9-FD46-46D8-97A7-19D65D9548AD}" type="pres">
      <dgm:prSet presAssocID="{5EE748C0-ABD4-49AB-BEA4-51585398C9AA}" presName="Name0" presStyleCnt="0">
        <dgm:presLayoutVars>
          <dgm:dir/>
          <dgm:resizeHandles val="exact"/>
        </dgm:presLayoutVars>
      </dgm:prSet>
      <dgm:spPr/>
    </dgm:pt>
    <dgm:pt modelId="{031F1ECA-2773-4DBB-ADE9-9F0F4895FF41}" type="pres">
      <dgm:prSet presAssocID="{30FC218B-3891-437E-AF2A-A1789968F4FD}" presName="node" presStyleLbl="node1" presStyleIdx="0" presStyleCnt="3">
        <dgm:presLayoutVars>
          <dgm:bulletEnabled val="1"/>
        </dgm:presLayoutVars>
      </dgm:prSet>
      <dgm:spPr/>
    </dgm:pt>
    <dgm:pt modelId="{9A20C6D7-D860-4461-BFA9-7CCE66E5F6DD}" type="pres">
      <dgm:prSet presAssocID="{589BA25A-AF4E-46D7-A772-A48E193C8B80}" presName="sibTrans" presStyleLbl="sibTrans2D1" presStyleIdx="0" presStyleCnt="2"/>
      <dgm:spPr/>
    </dgm:pt>
    <dgm:pt modelId="{405AAACB-88D3-4B4A-895B-D9EA2C8F4209}" type="pres">
      <dgm:prSet presAssocID="{589BA25A-AF4E-46D7-A772-A48E193C8B80}" presName="connectorText" presStyleLbl="sibTrans2D1" presStyleIdx="0" presStyleCnt="2"/>
      <dgm:spPr/>
    </dgm:pt>
    <dgm:pt modelId="{3CB6F4BB-5019-4DF9-ACC9-F962284A91DA}" type="pres">
      <dgm:prSet presAssocID="{C4B6E7FF-9BD0-48C8-BC10-5CE61552178E}" presName="node" presStyleLbl="node1" presStyleIdx="1" presStyleCnt="3">
        <dgm:presLayoutVars>
          <dgm:bulletEnabled val="1"/>
        </dgm:presLayoutVars>
      </dgm:prSet>
      <dgm:spPr/>
    </dgm:pt>
    <dgm:pt modelId="{8F898D80-4C6A-482B-A7C5-BA5D09EED810}" type="pres">
      <dgm:prSet presAssocID="{7FFB91B4-8F12-479A-BD83-774995E121F9}" presName="sibTrans" presStyleLbl="sibTrans2D1" presStyleIdx="1" presStyleCnt="2"/>
      <dgm:spPr/>
    </dgm:pt>
    <dgm:pt modelId="{048EB619-7E5F-4C2C-8BF9-E5E8431B8ECD}" type="pres">
      <dgm:prSet presAssocID="{7FFB91B4-8F12-479A-BD83-774995E121F9}" presName="connectorText" presStyleLbl="sibTrans2D1" presStyleIdx="1" presStyleCnt="2"/>
      <dgm:spPr/>
    </dgm:pt>
    <dgm:pt modelId="{13CD9D25-2D61-47FA-9426-44D42D9F357D}" type="pres">
      <dgm:prSet presAssocID="{4A12B75C-B321-49CA-BE6C-B2E072BDE882}" presName="node" presStyleLbl="node1" presStyleIdx="2" presStyleCnt="3">
        <dgm:presLayoutVars>
          <dgm:bulletEnabled val="1"/>
        </dgm:presLayoutVars>
      </dgm:prSet>
      <dgm:spPr/>
    </dgm:pt>
  </dgm:ptLst>
  <dgm:cxnLst>
    <dgm:cxn modelId="{7A638513-1D71-4AB7-90AC-2DB8CE1A6AE2}" srcId="{5EE748C0-ABD4-49AB-BEA4-51585398C9AA}" destId="{4A12B75C-B321-49CA-BE6C-B2E072BDE882}" srcOrd="2" destOrd="0" parTransId="{1C0C247D-6742-49C6-A5E6-A18C6A653D4A}" sibTransId="{2FB595F4-5D27-4297-A3BD-F09CE4AC5234}"/>
    <dgm:cxn modelId="{BB066335-A2C4-41EC-8809-793E83016ADB}" type="presOf" srcId="{C4B6E7FF-9BD0-48C8-BC10-5CE61552178E}" destId="{3CB6F4BB-5019-4DF9-ACC9-F962284A91DA}" srcOrd="0" destOrd="0" presId="urn:microsoft.com/office/officeart/2005/8/layout/process1"/>
    <dgm:cxn modelId="{95E07E69-7C7B-4FC5-AA0D-C31FECE544C7}" srcId="{5EE748C0-ABD4-49AB-BEA4-51585398C9AA}" destId="{C4B6E7FF-9BD0-48C8-BC10-5CE61552178E}" srcOrd="1" destOrd="0" parTransId="{B845193C-B24A-4101-A6CF-396C5DA9364D}" sibTransId="{7FFB91B4-8F12-479A-BD83-774995E121F9}"/>
    <dgm:cxn modelId="{3C06C371-595D-450B-866C-8EEAD0F1231C}" type="presOf" srcId="{589BA25A-AF4E-46D7-A772-A48E193C8B80}" destId="{9A20C6D7-D860-4461-BFA9-7CCE66E5F6DD}" srcOrd="0" destOrd="0" presId="urn:microsoft.com/office/officeart/2005/8/layout/process1"/>
    <dgm:cxn modelId="{21C1E076-7C5F-490B-B5AA-D342594A8720}" type="presOf" srcId="{7FFB91B4-8F12-479A-BD83-774995E121F9}" destId="{048EB619-7E5F-4C2C-8BF9-E5E8431B8ECD}" srcOrd="1" destOrd="0" presId="urn:microsoft.com/office/officeart/2005/8/layout/process1"/>
    <dgm:cxn modelId="{470E6D7C-61B5-49AF-8878-A08A55147D65}" type="presOf" srcId="{589BA25A-AF4E-46D7-A772-A48E193C8B80}" destId="{405AAACB-88D3-4B4A-895B-D9EA2C8F4209}" srcOrd="1" destOrd="0" presId="urn:microsoft.com/office/officeart/2005/8/layout/process1"/>
    <dgm:cxn modelId="{8D4F838F-198C-4F5C-95ED-FD8C07F12625}" type="presOf" srcId="{4A12B75C-B321-49CA-BE6C-B2E072BDE882}" destId="{13CD9D25-2D61-47FA-9426-44D42D9F357D}" srcOrd="0" destOrd="0" presId="urn:microsoft.com/office/officeart/2005/8/layout/process1"/>
    <dgm:cxn modelId="{1762A89C-5287-4A24-825C-D6B66A22374A}" type="presOf" srcId="{7FFB91B4-8F12-479A-BD83-774995E121F9}" destId="{8F898D80-4C6A-482B-A7C5-BA5D09EED810}" srcOrd="0" destOrd="0" presId="urn:microsoft.com/office/officeart/2005/8/layout/process1"/>
    <dgm:cxn modelId="{ABFACEA8-DE98-4A99-90EE-DFAB95079B42}" srcId="{5EE748C0-ABD4-49AB-BEA4-51585398C9AA}" destId="{30FC218B-3891-437E-AF2A-A1789968F4FD}" srcOrd="0" destOrd="0" parTransId="{7931702C-E892-4878-B04C-E7EE2AD2318A}" sibTransId="{589BA25A-AF4E-46D7-A772-A48E193C8B80}"/>
    <dgm:cxn modelId="{07326DC0-5938-4085-8D8C-CBD8CC40E71E}" type="presOf" srcId="{30FC218B-3891-437E-AF2A-A1789968F4FD}" destId="{031F1ECA-2773-4DBB-ADE9-9F0F4895FF41}" srcOrd="0" destOrd="0" presId="urn:microsoft.com/office/officeart/2005/8/layout/process1"/>
    <dgm:cxn modelId="{2C72F4F8-B7EC-404A-8917-6A2DAE848343}" type="presOf" srcId="{5EE748C0-ABD4-49AB-BEA4-51585398C9AA}" destId="{7E173DE9-FD46-46D8-97A7-19D65D9548AD}" srcOrd="0" destOrd="0" presId="urn:microsoft.com/office/officeart/2005/8/layout/process1"/>
    <dgm:cxn modelId="{D72A1EFF-FB7C-42B4-A56A-3B654F1DA523}" type="presParOf" srcId="{7E173DE9-FD46-46D8-97A7-19D65D9548AD}" destId="{031F1ECA-2773-4DBB-ADE9-9F0F4895FF41}" srcOrd="0" destOrd="0" presId="urn:microsoft.com/office/officeart/2005/8/layout/process1"/>
    <dgm:cxn modelId="{852695AD-163A-4FCD-B7C5-39987F3870E4}" type="presParOf" srcId="{7E173DE9-FD46-46D8-97A7-19D65D9548AD}" destId="{9A20C6D7-D860-4461-BFA9-7CCE66E5F6DD}" srcOrd="1" destOrd="0" presId="urn:microsoft.com/office/officeart/2005/8/layout/process1"/>
    <dgm:cxn modelId="{2401CE94-35DE-4D67-B85B-4BC121698364}" type="presParOf" srcId="{9A20C6D7-D860-4461-BFA9-7CCE66E5F6DD}" destId="{405AAACB-88D3-4B4A-895B-D9EA2C8F4209}" srcOrd="0" destOrd="0" presId="urn:microsoft.com/office/officeart/2005/8/layout/process1"/>
    <dgm:cxn modelId="{8FAB31C2-66D5-4F25-A14B-3049A6D798A1}" type="presParOf" srcId="{7E173DE9-FD46-46D8-97A7-19D65D9548AD}" destId="{3CB6F4BB-5019-4DF9-ACC9-F962284A91DA}" srcOrd="2" destOrd="0" presId="urn:microsoft.com/office/officeart/2005/8/layout/process1"/>
    <dgm:cxn modelId="{C9E9DA36-B822-4F92-806B-0D3C20522079}" type="presParOf" srcId="{7E173DE9-FD46-46D8-97A7-19D65D9548AD}" destId="{8F898D80-4C6A-482B-A7C5-BA5D09EED810}" srcOrd="3" destOrd="0" presId="urn:microsoft.com/office/officeart/2005/8/layout/process1"/>
    <dgm:cxn modelId="{68CA8719-5003-4D3E-A98E-88B2550FFD7B}" type="presParOf" srcId="{8F898D80-4C6A-482B-A7C5-BA5D09EED810}" destId="{048EB619-7E5F-4C2C-8BF9-E5E8431B8ECD}" srcOrd="0" destOrd="0" presId="urn:microsoft.com/office/officeart/2005/8/layout/process1"/>
    <dgm:cxn modelId="{833F2750-53E9-4BB4-B293-408DA99B614A}" type="presParOf" srcId="{7E173DE9-FD46-46D8-97A7-19D65D9548AD}" destId="{13CD9D25-2D61-47FA-9426-44D42D9F357D}"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F1ECA-2773-4DBB-ADE9-9F0F4895FF41}">
      <dsp:nvSpPr>
        <dsp:cNvPr id="0" name=""/>
        <dsp:cNvSpPr/>
      </dsp:nvSpPr>
      <dsp:spPr>
        <a:xfrm>
          <a:off x="8704" y="1794785"/>
          <a:ext cx="2601589" cy="15609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rial"/>
            </a:rPr>
            <a:t>Vaccine introduced to body</a:t>
          </a:r>
          <a:endParaRPr lang="en-US" sz="2600" kern="1200" dirty="0"/>
        </a:p>
      </dsp:txBody>
      <dsp:txXfrm>
        <a:off x="54423" y="1840504"/>
        <a:ext cx="2510151" cy="1469515"/>
      </dsp:txXfrm>
    </dsp:sp>
    <dsp:sp modelId="{9A20C6D7-D860-4461-BFA9-7CCE66E5F6DD}">
      <dsp:nvSpPr>
        <dsp:cNvPr id="0" name=""/>
        <dsp:cNvSpPr/>
      </dsp:nvSpPr>
      <dsp:spPr>
        <a:xfrm>
          <a:off x="2870452" y="2252665"/>
          <a:ext cx="551536" cy="6451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870452" y="2381704"/>
        <a:ext cx="386075" cy="387116"/>
      </dsp:txXfrm>
    </dsp:sp>
    <dsp:sp modelId="{3CB6F4BB-5019-4DF9-ACC9-F962284A91DA}">
      <dsp:nvSpPr>
        <dsp:cNvPr id="0" name=""/>
        <dsp:cNvSpPr/>
      </dsp:nvSpPr>
      <dsp:spPr>
        <a:xfrm>
          <a:off x="3650929" y="1794785"/>
          <a:ext cx="2601589" cy="15609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rial"/>
            </a:rPr>
            <a:t>Immune response launched</a:t>
          </a:r>
          <a:endParaRPr lang="en-US" sz="2600" kern="1200" dirty="0"/>
        </a:p>
      </dsp:txBody>
      <dsp:txXfrm>
        <a:off x="3696648" y="1840504"/>
        <a:ext cx="2510151" cy="1469515"/>
      </dsp:txXfrm>
    </dsp:sp>
    <dsp:sp modelId="{8F898D80-4C6A-482B-A7C5-BA5D09EED810}">
      <dsp:nvSpPr>
        <dsp:cNvPr id="0" name=""/>
        <dsp:cNvSpPr/>
      </dsp:nvSpPr>
      <dsp:spPr>
        <a:xfrm>
          <a:off x="6512677" y="2252665"/>
          <a:ext cx="551536" cy="6451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512677" y="2381704"/>
        <a:ext cx="386075" cy="387116"/>
      </dsp:txXfrm>
    </dsp:sp>
    <dsp:sp modelId="{13CD9D25-2D61-47FA-9426-44D42D9F357D}">
      <dsp:nvSpPr>
        <dsp:cNvPr id="0" name=""/>
        <dsp:cNvSpPr/>
      </dsp:nvSpPr>
      <dsp:spPr>
        <a:xfrm>
          <a:off x="7293154" y="1794785"/>
          <a:ext cx="2601589" cy="15609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rial"/>
            </a:rPr>
            <a:t>Antibodies able to recognize &amp; fight real virus</a:t>
          </a:r>
        </a:p>
      </dsp:txBody>
      <dsp:txXfrm>
        <a:off x="7338873" y="1840504"/>
        <a:ext cx="2510151" cy="146951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bf004d9e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Hello there! My name is [APHA Name], and I am an Aggie Public Health Ambassador from the UC Davis Department of Public Health Sciences.  </a:t>
            </a:r>
            <a:endParaRPr lang="en-US"/>
          </a:p>
          <a:p>
            <a:endParaRPr lang="en-US" dirty="0"/>
          </a:p>
          <a:p>
            <a:r>
              <a:rPr lang="en-US" dirty="0"/>
              <a:t>The Aggie Public Health Ambassadors are a group of UC Davis students who educate and encourage Davis community members on healthy behaviors like mask wearing, physical distancing, hand washing, and routine COVID testing to stay safe from COVID-19. </a:t>
            </a:r>
          </a:p>
          <a:p>
            <a:endParaRPr lang="en-US" dirty="0"/>
          </a:p>
          <a:p>
            <a:pPr marL="0" indent="0"/>
            <a:r>
              <a:rPr lang="en-US" dirty="0"/>
              <a:t>Today, we will be learning about the newest way to protect ourselves from COVID: (</a:t>
            </a:r>
            <a:r>
              <a:rPr lang="en-US" i="1" dirty="0"/>
              <a:t>*pause*) </a:t>
            </a:r>
            <a:r>
              <a:rPr lang="en-US" dirty="0"/>
              <a:t>COVID-19 vaccines. </a:t>
            </a:r>
          </a:p>
        </p:txBody>
      </p:sp>
      <p:sp>
        <p:nvSpPr>
          <p:cNvPr id="92" name="Google Shape;92;g8bf004d9e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You might have a couple questions about herd immunity. </a:t>
            </a:r>
            <a:endParaRPr lang="en-US"/>
          </a:p>
          <a:p>
            <a:r>
              <a:rPr lang="en-US" dirty="0"/>
              <a:t>First off, what proportion of the population needs to be vaccinated to achieve herd immunity for a disease? </a:t>
            </a:r>
          </a:p>
          <a:p>
            <a:r>
              <a:rPr lang="en-US" dirty="0"/>
              <a:t>The answer really depends on how infectious the disease is or how quickly the disease can travel from person to person. </a:t>
            </a:r>
          </a:p>
          <a:p>
            <a:r>
              <a:rPr lang="en-US" dirty="0"/>
              <a:t>A disease like measles spreads quickly and so requires about 95% of the population to be vaccinated to achieve herd immunity. </a:t>
            </a:r>
          </a:p>
          <a:p>
            <a:r>
              <a:rPr lang="en-US" dirty="0"/>
              <a:t>A disease like seasonal flu might change from year to year and so there isn't a clear percentage of people who need to be vaccinated, but this is why you're encouraged to have your annual flu shot to protect yourself and your community. </a:t>
            </a:r>
          </a:p>
          <a:p>
            <a:r>
              <a:rPr lang="en-US" dirty="0"/>
              <a:t>For COVID-19, researchers are still figuring out how much of the population needs to be vaccinated to achieve herd immunity. </a:t>
            </a:r>
          </a:p>
          <a:p>
            <a:r>
              <a:rPr lang="en-US" dirty="0"/>
              <a:t>If previously infected people might be protected, why don't we just reopen everything and see what happens? </a:t>
            </a:r>
          </a:p>
          <a:p>
            <a:r>
              <a:rPr lang="en-US" dirty="0"/>
              <a:t>Given the severity of many COVID-19 cases, herd immunity by infection is not ideal and unsafe. </a:t>
            </a:r>
          </a:p>
          <a:p>
            <a:r>
              <a:rPr lang="en-US" dirty="0"/>
              <a:t>Additionally, researchers are still determining how long individuals are protected after recovering from COVID-19. </a:t>
            </a:r>
          </a:p>
          <a:p>
            <a:r>
              <a:rPr lang="en-US" dirty="0"/>
              <a:t>The antibodies we discussed earlier might not last as long in our bodies as for other infectious diseases. </a:t>
            </a:r>
          </a:p>
          <a:p>
            <a:pPr marL="0" indent="0"/>
            <a:r>
              <a:rPr lang="en-US" dirty="0"/>
              <a:t>The key takeaway from these two questions: it is important for as many people as possible to be vaccinated. </a:t>
            </a:r>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7295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Let's talk about some other questions you might have about the vaccines.</a:t>
            </a:r>
          </a:p>
          <a:p>
            <a:r>
              <a:rPr lang="en-US" dirty="0"/>
              <a:t>The COVID-19 vaccines were developed really quickly. Are they safe? </a:t>
            </a:r>
          </a:p>
          <a:p>
            <a:r>
              <a:rPr lang="en-US" dirty="0"/>
              <a:t>Yes! These vaccines were tested and evaluated in tens of thousands of clinical trial participants. </a:t>
            </a:r>
          </a:p>
          <a:p>
            <a:r>
              <a:rPr lang="en-US" dirty="0"/>
              <a:t>To be used on a mass scale, the vaccines had to meet strict safety, effectiveness, and manufacturing quality standards. </a:t>
            </a:r>
          </a:p>
          <a:p>
            <a:r>
              <a:rPr lang="en-US" dirty="0"/>
              <a:t>Will I get infected with COVID or test positive for COVID from the vaccine? </a:t>
            </a:r>
          </a:p>
          <a:p>
            <a:r>
              <a:rPr lang="en-US" dirty="0"/>
              <a:t>No, the COVID vaccines currently in use do not use live virus. You would not test positive on a viral test. </a:t>
            </a:r>
          </a:p>
          <a:p>
            <a:r>
              <a:rPr lang="en-US" dirty="0"/>
              <a:t>You mentioned genetic material earlier. Will the vaccines alter my DNA? </a:t>
            </a:r>
          </a:p>
          <a:p>
            <a:r>
              <a:rPr lang="en-US" dirty="0"/>
              <a:t>No, neither the mRNA vaccine nor the viral vector vaccine will affect your DNA. Your body gets rid of the vaccine instructions once your immune cells are activated. </a:t>
            </a:r>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6036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Should I still get vaccinated if I've already had COVID-19? </a:t>
            </a:r>
          </a:p>
          <a:p>
            <a:r>
              <a:rPr lang="en-US" dirty="0"/>
              <a:t>Yes! It is important to be vaccinated, even if you've previously had COVID-19. </a:t>
            </a:r>
          </a:p>
          <a:p>
            <a:r>
              <a:rPr lang="en-US" dirty="0"/>
              <a:t>As we discussed earlier, we still do not know how long you are protected from COVID-19 after recovering from it. </a:t>
            </a:r>
          </a:p>
          <a:p>
            <a:r>
              <a:rPr lang="en-US" dirty="0"/>
              <a:t>Once I'm vaccinated, can I stop wearing my mask? Should I still get COVID-19-tested regularly? </a:t>
            </a:r>
          </a:p>
          <a:p>
            <a:r>
              <a:rPr lang="en-US" dirty="0"/>
              <a:t>Before and even after vaccination, it will be essential for everyone to continue to get tested regularly, wear face coverings, maintain physical distance and practice good hand hygiene to help continue to keep our community healthy. </a:t>
            </a:r>
          </a:p>
          <a:p>
            <a:pPr marL="0" indent="0"/>
            <a:r>
              <a:rPr lang="en-US" dirty="0"/>
              <a:t>So even though we might be eager to get back to "normal" life, we still need be cautious and keep ourselves and our community safe with these preventative health behaviors. </a:t>
            </a:r>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780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You might have already discussed getting vaccinated with your parents, grandparents, or other family members. </a:t>
            </a:r>
          </a:p>
          <a:p>
            <a:r>
              <a:rPr lang="en-US" dirty="0"/>
              <a:t>There is a schedule of when people are allowed to get the vaccine. </a:t>
            </a:r>
          </a:p>
          <a:p>
            <a:r>
              <a:rPr lang="en-US" dirty="0"/>
              <a:t>In California, priority was first given to the following groups: </a:t>
            </a:r>
          </a:p>
          <a:p>
            <a:r>
              <a:rPr lang="en-US" dirty="0"/>
              <a:t>Phase 1A included healthcare workers &amp; long-term care residents. </a:t>
            </a:r>
          </a:p>
          <a:p>
            <a:r>
              <a:rPr lang="en-US" dirty="0"/>
              <a:t>Phase 1B includes people 65+ years old and people working in Agriculture/Food, Education/Childcare, Emergency Services </a:t>
            </a:r>
          </a:p>
          <a:p>
            <a:r>
              <a:rPr lang="en-US" dirty="0"/>
              <a:t>Appointments are now open for</a:t>
            </a:r>
            <a:r>
              <a:rPr lang="en-US" b="1" dirty="0"/>
              <a:t> </a:t>
            </a:r>
            <a:r>
              <a:rPr lang="en-US" dirty="0"/>
              <a:t>High-Risk 16+ years old individuals. </a:t>
            </a:r>
          </a:p>
          <a:p>
            <a:r>
              <a:rPr lang="en-US" dirty="0"/>
              <a:t>As of April 1, 2021, Individuals who are 50 years old and older are able to get vaccinated. </a:t>
            </a:r>
          </a:p>
          <a:p>
            <a:r>
              <a:rPr lang="en-US" dirty="0"/>
              <a:t>As of April 15, 2021: Everyone who are 16 years old and older are able to get vaccinated. </a:t>
            </a:r>
          </a:p>
          <a:p>
            <a:pPr marL="76200" indent="0">
              <a:spcBef>
                <a:spcPts val="2500"/>
              </a:spcBef>
            </a:pPr>
            <a:r>
              <a:rPr lang="en-US" dirty="0"/>
              <a:t>We encourage you to check out the California Department of Public Health </a:t>
            </a:r>
            <a:r>
              <a:rPr lang="en-US" dirty="0" err="1"/>
              <a:t>MyTurn</a:t>
            </a:r>
            <a:r>
              <a:rPr lang="en-US" dirty="0"/>
              <a:t> site at myturn.ca.gov to determine your or a family member's eligibility, find a local clinic, and make a vaccine appointment. </a:t>
            </a:r>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Here is a screenshot of the </a:t>
            </a:r>
            <a:r>
              <a:rPr lang="en-US" dirty="0" err="1"/>
              <a:t>MyTurn</a:t>
            </a:r>
            <a:r>
              <a:rPr lang="en-US" dirty="0"/>
              <a:t> site. </a:t>
            </a:r>
            <a:endParaRPr lang="en-US"/>
          </a:p>
          <a:p>
            <a:r>
              <a:rPr lang="en-US" dirty="0"/>
              <a:t>You can select the website language on this first page. </a:t>
            </a:r>
          </a:p>
          <a:p>
            <a:r>
              <a:rPr lang="en-US" dirty="0"/>
              <a:t>From there, you answer questions about the different eligibility criteria and then type in your zip code. </a:t>
            </a:r>
          </a:p>
          <a:p>
            <a:r>
              <a:rPr lang="en-US" dirty="0"/>
              <a:t>The site will then tell you if it's your turn to get vaccinated. </a:t>
            </a:r>
          </a:p>
          <a:p>
            <a:r>
              <a:rPr lang="en-US" dirty="0"/>
              <a:t>If you are eligible to be vaccinated, you can select from many vaccine clinics. </a:t>
            </a:r>
          </a:p>
          <a:p>
            <a:pPr marL="0" indent="0"/>
            <a:r>
              <a:rPr lang="en-US" dirty="0"/>
              <a:t>Check it out with your family to find appointments near you! </a:t>
            </a:r>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4504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Here is a list of the references we used to write these slides. Remember that it is very important to choose sources with a critical eye and from reputable sources to find the most accurate information. </a:t>
            </a:r>
          </a:p>
          <a:p>
            <a:pPr marL="0" indent="0"/>
            <a:endParaRPr lang="en-US" dirty="0"/>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029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a07aa31c0c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Thank you for watching this presentation! We hope you had fun learning about vaccines with us. Stay healthy and safe! </a:t>
            </a:r>
            <a:endParaRPr lang="en-US"/>
          </a:p>
          <a:p>
            <a:pPr marL="0" indent="0"/>
            <a:endParaRPr lang="en-US" dirty="0"/>
          </a:p>
        </p:txBody>
      </p:sp>
      <p:sp>
        <p:nvSpPr>
          <p:cNvPr id="174" name="Google Shape;174;ga07aa31c0c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0954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Here is an overview of our lesson for today. </a:t>
            </a:r>
          </a:p>
          <a:p>
            <a:r>
              <a:rPr lang="en-US" dirty="0"/>
              <a:t>First, I'll explain what COVID-19 is. </a:t>
            </a:r>
          </a:p>
          <a:p>
            <a:r>
              <a:rPr lang="en-US" dirty="0"/>
              <a:t>Then we will talk about how vaccines work. </a:t>
            </a:r>
          </a:p>
          <a:p>
            <a:r>
              <a:rPr lang="en-US" dirty="0"/>
              <a:t>From there, we'll discuss the benefits of vaccines for both individuals and communities. </a:t>
            </a:r>
          </a:p>
          <a:p>
            <a:r>
              <a:rPr lang="en-US" dirty="0"/>
              <a:t>We'll debunk some common vaccine myths. </a:t>
            </a:r>
          </a:p>
          <a:p>
            <a:pPr marL="0" indent="0"/>
            <a:r>
              <a:rPr lang="en-US" dirty="0"/>
              <a:t>And we will end with checking out vaccine eligibility for you and your family. </a:t>
            </a:r>
          </a:p>
          <a:p>
            <a:pPr marL="0" indent="0"/>
            <a:endParaRPr lang="en-US" dirty="0"/>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239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7aa31c0c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Let's start with the basics. What is COVID-19? </a:t>
            </a:r>
          </a:p>
          <a:p>
            <a:r>
              <a:rPr lang="en-US" dirty="0"/>
              <a:t>Coronavirus (or COVID-19) is an infectious respiratory disease that is caused by a germ (or virus) named SARS-CoV-2. </a:t>
            </a:r>
          </a:p>
          <a:p>
            <a:r>
              <a:rPr lang="en-US" dirty="0"/>
              <a:t>"Infectious" is just a long word that means able to spread from person-to-person. </a:t>
            </a:r>
          </a:p>
          <a:p>
            <a:r>
              <a:rPr lang="en-US" dirty="0"/>
              <a:t>Your respiratory system is made up of the body parts that help you breathe: everything from your nose, down through your throat, and to your lungs. </a:t>
            </a:r>
          </a:p>
          <a:p>
            <a:r>
              <a:rPr lang="en-US" dirty="0"/>
              <a:t>Coronavirus gets its name from the crown-like spike proteins on its surface. </a:t>
            </a:r>
          </a:p>
          <a:p>
            <a:r>
              <a:rPr lang="en-US" dirty="0"/>
              <a:t>Over the past year, you may have noticed that COVID-19 can look different from person-to-person when someone gets sick with this disease: </a:t>
            </a:r>
          </a:p>
          <a:p>
            <a:r>
              <a:rPr lang="en-US" dirty="0"/>
              <a:t>Some people might get infected but not feel sick at all. </a:t>
            </a:r>
          </a:p>
          <a:p>
            <a:r>
              <a:rPr lang="en-US" dirty="0"/>
              <a:t>There are folks who only experience mild, flu-like symptoms such as cough, fever, runny nose, or tiredness. </a:t>
            </a:r>
          </a:p>
          <a:p>
            <a:r>
              <a:rPr lang="en-US" dirty="0"/>
              <a:t>And then there are others who need to go to the hospital for difficulty breathing and other more serious symptoms. </a:t>
            </a:r>
          </a:p>
          <a:p>
            <a:r>
              <a:rPr lang="en-US" dirty="0"/>
              <a:t>The virus spreads via respiratory droplets (or tiny spit particles) which are made anytime a person breathes, coughs, sneezes, or speaks. </a:t>
            </a:r>
          </a:p>
          <a:p>
            <a:r>
              <a:rPr lang="en-US" dirty="0"/>
              <a:t>The best ways to protect yourself are washing your hands, wearing a mask, staying 6-feet apart from others, getting tested for COVID regularly, and staying home when you feel sick. </a:t>
            </a:r>
          </a:p>
          <a:p>
            <a:r>
              <a:rPr lang="en-US" dirty="0"/>
              <a:t>These behaviors can keep you and your social bubble (like your parents, grandparents, siblings or other people who live with you) stay healthy and safe from COVID. </a:t>
            </a:r>
          </a:p>
        </p:txBody>
      </p:sp>
      <p:sp>
        <p:nvSpPr>
          <p:cNvPr id="106" name="Google Shape;106;ga07aa31c0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685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a07aa31c0c_0_1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In addition to these health behaviors, we now have the COVID-19 vaccines to help us stay healthy and safe. </a:t>
            </a:r>
            <a:endParaRPr lang="en-US"/>
          </a:p>
          <a:p>
            <a:r>
              <a:rPr lang="en-US" dirty="0"/>
              <a:t>Getting the COVID-19 vaccine is one of the most important things each of us can do to end the COVID-19 pandemic. Over the past year, scientists have been working hard to create a safe and effective COVID-19 vaccine. As vaccines are becoming more widely available, it is important to know some key facts about them. </a:t>
            </a:r>
          </a:p>
          <a:p>
            <a:r>
              <a:rPr lang="en-US" dirty="0"/>
              <a:t>To make you feel sick, viruses make copies of themselves to overshadow your healthy cells and take control of your body. Vaccines train our bodies to stop viruses from taking over. </a:t>
            </a:r>
          </a:p>
          <a:p>
            <a:r>
              <a:rPr lang="en-US" dirty="0"/>
              <a:t>So how do COVID-19 vaccines work? </a:t>
            </a:r>
          </a:p>
          <a:p>
            <a:r>
              <a:rPr lang="en-US" dirty="0"/>
              <a:t>As a brief overview: </a:t>
            </a:r>
          </a:p>
          <a:p>
            <a:r>
              <a:rPr lang="en-US" dirty="0"/>
              <a:t>You visit the doctor, and they vaccinate you. </a:t>
            </a:r>
          </a:p>
          <a:p>
            <a:r>
              <a:rPr lang="en-US" dirty="0"/>
              <a:t>Then, the vaccine launches an immune response. An immune response means: </a:t>
            </a:r>
          </a:p>
          <a:p>
            <a:r>
              <a:rPr lang="en-US" dirty="0"/>
              <a:t>Your immune system is a team of cells and molecules that protects you from getting sick. </a:t>
            </a:r>
          </a:p>
          <a:p>
            <a:r>
              <a:rPr lang="en-US" dirty="0"/>
              <a:t>The vaccine gives your immune system the information it needs to protect you. </a:t>
            </a:r>
          </a:p>
          <a:p>
            <a:r>
              <a:rPr lang="en-US" dirty="0"/>
              <a:t>This immune response produces antibodies that help your body fight the real virus if you encounter it. </a:t>
            </a:r>
          </a:p>
          <a:p>
            <a:pPr marL="0" indent="0"/>
            <a:r>
              <a:rPr lang="en-US" dirty="0"/>
              <a:t>We'll go into more detail in the next couple slides. </a:t>
            </a:r>
          </a:p>
        </p:txBody>
      </p:sp>
      <p:sp>
        <p:nvSpPr>
          <p:cNvPr id="86" name="Google Shape;86;ga07aa31c0c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07aa31c0c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There are a couple types of COVID vaccines that are now being used to protect the population. </a:t>
            </a:r>
          </a:p>
          <a:p>
            <a:r>
              <a:rPr lang="en-US" dirty="0"/>
              <a:t>For many vaccines, weakened or inactivated virus is introduced to your bodies. This weakened virus mimics what the real virus would do so that your immune system can fight the real thing if you encounter it. </a:t>
            </a:r>
          </a:p>
          <a:p>
            <a:r>
              <a:rPr lang="en-US" dirty="0"/>
              <a:t>MRNA vaccines work a little differently. </a:t>
            </a:r>
          </a:p>
          <a:p>
            <a:r>
              <a:rPr lang="en-US" dirty="0"/>
              <a:t>MRNA is genetic material with protein-making instructions for our cells. </a:t>
            </a:r>
          </a:p>
          <a:p>
            <a:r>
              <a:rPr lang="en-US" dirty="0"/>
              <a:t>Our cells are already used to reading instructions from mRNA, and so the mRNA vaccines are a neat way to teach our immune systems how to fight COVID. </a:t>
            </a:r>
          </a:p>
          <a:p>
            <a:r>
              <a:rPr lang="en-US" dirty="0"/>
              <a:t>There are two mRNA vaccines currently approved to be given to people from Moderna and Pfizer, two major pharmaceutical companies. </a:t>
            </a:r>
          </a:p>
          <a:p>
            <a:r>
              <a:rPr lang="en-US" dirty="0"/>
              <a:t>COVID-19 mRNA vaccines tell the cells in our bodies to produce harmless spike proteins, mimicking those on SARS-CoV-2. </a:t>
            </a:r>
          </a:p>
          <a:p>
            <a:r>
              <a:rPr lang="en-US" dirty="0"/>
              <a:t>The spike proteins trigger an immune response that prompts antibodies (our special virus-searcher proteins) to recognize and tag these proteins that do not belong on our cells. </a:t>
            </a:r>
          </a:p>
          <a:p>
            <a:r>
              <a:rPr lang="en-US" dirty="0"/>
              <a:t>T-cells (our "killer" immune cells) eliminate the tagged, infected cells. </a:t>
            </a:r>
          </a:p>
          <a:p>
            <a:r>
              <a:rPr lang="en-US" dirty="0"/>
              <a:t>In other words, the antibodies are like sidekicks who put signals on the infected cells. These signals help the superhero immune cells easily find and get rid of the infected cells. </a:t>
            </a:r>
          </a:p>
          <a:p>
            <a:r>
              <a:rPr lang="en-US" dirty="0"/>
              <a:t>The two mRNA vaccines from Moderna and Pfizer come in two doses. After your second dose, you might experience side effects like fever, chills, fatigue, or body aches. These are signs that your body is building up an immune response. Side effects may last a couple days, and then it takes a couple weeks for your body to build immunity against COVID-19. </a:t>
            </a:r>
          </a:p>
          <a:p>
            <a:r>
              <a:rPr lang="en-US" dirty="0"/>
              <a:t>After a couple weeks, your antibodies are now prepared to recognize real SARS-CoV-2 and protect you from severe infection. </a:t>
            </a:r>
          </a:p>
        </p:txBody>
      </p:sp>
      <p:sp>
        <p:nvSpPr>
          <p:cNvPr id="133" name="Google Shape;133;ga07aa31c0c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07aa31c0c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There is also a viral vector COVID-19 vaccine. </a:t>
            </a:r>
          </a:p>
          <a:p>
            <a:r>
              <a:rPr lang="en-US" dirty="0"/>
              <a:t>A viral vector is a modified, harmless version of a different virus with instructions to make proteins. </a:t>
            </a:r>
          </a:p>
          <a:p>
            <a:r>
              <a:rPr lang="en-US" dirty="0"/>
              <a:t>There is one viral vector vaccine currently approved for use: Johnson &amp; Johnson. </a:t>
            </a:r>
          </a:p>
          <a:p>
            <a:r>
              <a:rPr lang="en-US" dirty="0"/>
              <a:t>This vaccine comes in one dose instead of two. </a:t>
            </a:r>
          </a:p>
          <a:p>
            <a:r>
              <a:rPr lang="en-US" dirty="0"/>
              <a:t>Viral vector vaccines work in a really similar way to mRNA vaccines. </a:t>
            </a:r>
          </a:p>
          <a:p>
            <a:pPr marL="0" indent="0"/>
            <a:r>
              <a:rPr lang="en-US" dirty="0"/>
              <a:t>They tell our immune cells to produce harmless spike proteins, trigger an immune response, and activate antibodies that are now able to recognize real SARS-CoV-2. </a:t>
            </a:r>
          </a:p>
        </p:txBody>
      </p:sp>
      <p:sp>
        <p:nvSpPr>
          <p:cNvPr id="133" name="Google Shape;133;ga07aa31c0c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661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07aa31c0c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dirty="0"/>
              <a:t>This table summarizes some key points about the vaccines. Although the vaccines differ in how effective they are, all of them will protect you from COVID-19. </a:t>
            </a:r>
          </a:p>
          <a:p>
            <a:pPr marL="171450" indent="-171450">
              <a:buChar char="•"/>
            </a:pPr>
            <a:endParaRPr lang="en-US" dirty="0"/>
          </a:p>
          <a:p>
            <a:pPr marL="0" indent="0"/>
            <a:endParaRPr lang="en-US" dirty="0"/>
          </a:p>
          <a:p>
            <a:pPr marL="0" indent="0"/>
            <a:endParaRPr lang="en-US" dirty="0"/>
          </a:p>
        </p:txBody>
      </p:sp>
      <p:sp>
        <p:nvSpPr>
          <p:cNvPr id="133" name="Google Shape;133;ga07aa31c0c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6714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bf004d9ea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COVID-19 vaccines are important for your health and safety and the health and safety of people around you. </a:t>
            </a:r>
            <a:endParaRPr lang="en-US"/>
          </a:p>
          <a:p>
            <a:r>
              <a:rPr lang="en-US" dirty="0"/>
              <a:t>The COVID-19 vaccines benefit us on an individual level, community level, and population level.</a:t>
            </a:r>
            <a:endParaRPr lang="en-US" i="1" dirty="0"/>
          </a:p>
          <a:p>
            <a:r>
              <a:rPr lang="en-US" dirty="0"/>
              <a:t>For individuals, a vaccine protects you from COVID-19 infection and can protect you from severe illness from this disease. </a:t>
            </a:r>
          </a:p>
          <a:p>
            <a:r>
              <a:rPr lang="en-US" dirty="0"/>
              <a:t>On a community level, as more people are vaccinated, the spread of COVID-19 will slow down. </a:t>
            </a:r>
          </a:p>
          <a:p>
            <a:r>
              <a:rPr lang="en-US" dirty="0"/>
              <a:t>For the broader population, herd immunity is created once a certain proportion of people is vaccinated. </a:t>
            </a:r>
          </a:p>
        </p:txBody>
      </p:sp>
      <p:sp>
        <p:nvSpPr>
          <p:cNvPr id="100" name="Google Shape;100;g8bf004d9ea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07aa31c0c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t>What exactly is herd immunity? </a:t>
            </a:r>
          </a:p>
          <a:p>
            <a:r>
              <a:rPr lang="en-US" dirty="0"/>
              <a:t>The Centers for Disease Control and Prevention define herd immunity as "a situation in which a sufficient proportion of a population is immune to an infectious disease (through vaccination and/or prior illness) to make its spread from person to person unlikely." </a:t>
            </a:r>
          </a:p>
          <a:p>
            <a:r>
              <a:rPr lang="en-US" dirty="0"/>
              <a:t>Here is a visual that should help us understand this definition a little better. </a:t>
            </a:r>
          </a:p>
          <a:p>
            <a:r>
              <a:rPr lang="en-US" dirty="0"/>
              <a:t>When no one gets vaccinated, the disease can spread easily. </a:t>
            </a:r>
          </a:p>
          <a:p>
            <a:r>
              <a:rPr lang="en-US" dirty="0"/>
              <a:t>When some people get vaccinated, the disease spreads a little slower. </a:t>
            </a:r>
          </a:p>
          <a:p>
            <a:r>
              <a:rPr lang="en-US" dirty="0"/>
              <a:t>When most people get vaccinated, the disease can't spread. </a:t>
            </a:r>
          </a:p>
          <a:p>
            <a:pPr marL="0" indent="0"/>
            <a:r>
              <a:rPr lang="en-US" dirty="0"/>
              <a:t>In other words, a certain proportion of people need to be vaccinated in order to protect the population from mass infection. </a:t>
            </a:r>
          </a:p>
        </p:txBody>
      </p:sp>
      <p:sp>
        <p:nvSpPr>
          <p:cNvPr id="113" name="Google Shape;113;ga07aa31c0c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7.pn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1.m4a"/><Relationship Id="rId7" Type="http://schemas.openxmlformats.org/officeDocument/2006/relationships/image" Target="../media/image7.pn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2.m4a"/><Relationship Id="rId7" Type="http://schemas.openxmlformats.org/officeDocument/2006/relationships/image" Target="../media/image16.pn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myturn.ca.gov/"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myturn.ca.gov/" TargetMode="External"/><Relationship Id="rId5"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hyperlink" Target="https://www.cdc.gov/coronavirus/2019-ncov/vaccines/different-vaccines/mrna.html" TargetMode="External"/><Relationship Id="rId13" Type="http://schemas.openxmlformats.org/officeDocument/2006/relationships/hyperlink" Target="https://www.cdc.gov/coronavirus/2019-ncov/vaccines/safety/safety-of-vaccines.html" TargetMode="External"/><Relationship Id="rId3" Type="http://schemas.openxmlformats.org/officeDocument/2006/relationships/slideLayout" Target="../slideLayouts/slideLayout2.xml"/><Relationship Id="rId7" Type="http://schemas.openxmlformats.org/officeDocument/2006/relationships/hyperlink" Target="https://www.cdc.gov/coronavirus/2019-ncov/prevent-getting-sick/how-covid-spreads.html" TargetMode="External"/><Relationship Id="rId12" Type="http://schemas.openxmlformats.org/officeDocument/2006/relationships/hyperlink" Target="https://www.cdc.gov/vaccines/terms/glossary.html" TargetMode="External"/><Relationship Id="rId17" Type="http://schemas.openxmlformats.org/officeDocument/2006/relationships/image" Target="../media/image4.png"/><Relationship Id="rId2" Type="http://schemas.openxmlformats.org/officeDocument/2006/relationships/audio" Target="../media/media15.m4a"/><Relationship Id="rId16" Type="http://schemas.openxmlformats.org/officeDocument/2006/relationships/image" Target="../media/image7.png"/><Relationship Id="rId1" Type="http://schemas.microsoft.com/office/2007/relationships/media" Target="../media/media15.m4a"/><Relationship Id="rId6" Type="http://schemas.openxmlformats.org/officeDocument/2006/relationships/hyperlink" Target="https://www.cdc.gov/coronavirus/2019-ncov/cdcresponse/about-COVID-19.html" TargetMode="External"/><Relationship Id="rId11" Type="http://schemas.openxmlformats.org/officeDocument/2006/relationships/hyperlink" Target="https://www.yalemedicine.org/news/covid-19-vaccine-comparison" TargetMode="External"/><Relationship Id="rId5" Type="http://schemas.openxmlformats.org/officeDocument/2006/relationships/image" Target="../media/image5.png"/><Relationship Id="rId15" Type="http://schemas.openxmlformats.org/officeDocument/2006/relationships/hyperlink" Target="https://covid19.ca.gov/vaccines/" TargetMode="External"/><Relationship Id="rId10" Type="http://schemas.openxmlformats.org/officeDocument/2006/relationships/hyperlink" Target="https://www.cdc.gov/coronavirus/2019-ncov/vaccines/different-vaccines/viralvector.html" TargetMode="External"/><Relationship Id="rId4" Type="http://schemas.openxmlformats.org/officeDocument/2006/relationships/notesSlide" Target="../notesSlides/notesSlide15.xml"/><Relationship Id="rId9" Type="http://schemas.openxmlformats.org/officeDocument/2006/relationships/hyperlink" Target="https://www.hopkinsmedicine.org/health/conditions-and-diseases/coronavirus/coronavirus-vaccines-infographic" TargetMode="External"/><Relationship Id="rId14" Type="http://schemas.openxmlformats.org/officeDocument/2006/relationships/hyperlink" Target="https://www.cdc.gov/coronavirus/2019-ncov/vaccines/facts.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campusready.ucdavis.edu" TargetMode="External"/><Relationship Id="rId5" Type="http://schemas.openxmlformats.org/officeDocument/2006/relationships/image" Target="../media/image5.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11" Type="http://schemas.microsoft.com/office/2007/relationships/diagramDrawing" Target="../diagrams/drawing1.xml"/><Relationship Id="rId5" Type="http://schemas.openxmlformats.org/officeDocument/2006/relationships/image" Target="../media/image5.png"/><Relationship Id="rId10" Type="http://schemas.openxmlformats.org/officeDocument/2006/relationships/diagramColors" Target="../diagrams/colors1.xml"/><Relationship Id="rId4" Type="http://schemas.openxmlformats.org/officeDocument/2006/relationships/notesSlide" Target="../notesSlides/notesSlide4.xml"/><Relationship Id="rId9" Type="http://schemas.openxmlformats.org/officeDocument/2006/relationships/diagramQuickStyle" Target="../diagrams/quickStyle1.xml"/><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7.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media9.m4a"/><Relationship Id="rId7" Type="http://schemas.openxmlformats.org/officeDocument/2006/relationships/image" Target="../media/image7.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4"/>
          <p:cNvPicPr preferRelativeResize="0"/>
          <p:nvPr/>
        </p:nvPicPr>
        <p:blipFill rotWithShape="1">
          <a:blip r:embed="rId5">
            <a:alphaModFix/>
          </a:blip>
          <a:srcRect l="17383" t="15490" r="23948" b="9821"/>
          <a:stretch/>
        </p:blipFill>
        <p:spPr>
          <a:xfrm>
            <a:off x="525601" y="1719000"/>
            <a:ext cx="2818802" cy="4643999"/>
          </a:xfrm>
          <a:prstGeom prst="rect">
            <a:avLst/>
          </a:prstGeom>
          <a:noFill/>
          <a:ln>
            <a:noFill/>
          </a:ln>
        </p:spPr>
      </p:pic>
      <p:sp>
        <p:nvSpPr>
          <p:cNvPr id="95" name="Google Shape;95;p14"/>
          <p:cNvSpPr txBox="1"/>
          <p:nvPr/>
        </p:nvSpPr>
        <p:spPr>
          <a:xfrm>
            <a:off x="3492900" y="2239135"/>
            <a:ext cx="6756300" cy="3073141"/>
          </a:xfrm>
          <a:prstGeom prst="rect">
            <a:avLst/>
          </a:prstGeom>
          <a:noFill/>
          <a:ln>
            <a:noFill/>
          </a:ln>
        </p:spPr>
        <p:txBody>
          <a:bodyPr spcFirstLastPara="1" wrap="square" lIns="91400" tIns="45675" rIns="91400" bIns="45675" anchor="t" anchorCtr="0">
            <a:noAutofit/>
          </a:bodyPr>
          <a:lstStyle/>
          <a:p>
            <a:r>
              <a:rPr lang="en-US" sz="4800" b="1" dirty="0">
                <a:solidFill>
                  <a:srgbClr val="481268"/>
                </a:solidFill>
                <a:latin typeface="Proxima Nova"/>
                <a:sym typeface="Proxima Nova"/>
              </a:rPr>
              <a:t>COVID-19 Vaccines</a:t>
            </a:r>
            <a:endParaRPr lang="en-US" dirty="0"/>
          </a:p>
          <a:p>
            <a:br>
              <a:rPr lang="en-US" sz="4800" b="1" dirty="0">
                <a:latin typeface="Proxima Nova"/>
              </a:rPr>
            </a:br>
            <a:r>
              <a:rPr lang="en-US" sz="2500" b="1" dirty="0">
                <a:solidFill>
                  <a:srgbClr val="481268"/>
                </a:solidFill>
                <a:latin typeface="Proxima Nova"/>
              </a:rPr>
              <a:t>Aggie Public Health Ambassador Program</a:t>
            </a:r>
          </a:p>
        </p:txBody>
      </p:sp>
      <p:pic>
        <p:nvPicPr>
          <p:cNvPr id="96" name="Google Shape;96;p14"/>
          <p:cNvPicPr preferRelativeResize="0"/>
          <p:nvPr/>
        </p:nvPicPr>
        <p:blipFill>
          <a:blip r:embed="rId6">
            <a:alphaModFix/>
          </a:blip>
          <a:stretch>
            <a:fillRect/>
          </a:stretch>
        </p:blipFill>
        <p:spPr>
          <a:xfrm>
            <a:off x="9412701" y="6231598"/>
            <a:ext cx="2500601" cy="415325"/>
          </a:xfrm>
          <a:prstGeom prst="rect">
            <a:avLst/>
          </a:prstGeom>
          <a:noFill/>
          <a:ln>
            <a:noFill/>
          </a:ln>
        </p:spPr>
      </p:pic>
      <p:pic>
        <p:nvPicPr>
          <p:cNvPr id="97" name="Google Shape;97;p14"/>
          <p:cNvPicPr preferRelativeResize="0"/>
          <p:nvPr/>
        </p:nvPicPr>
        <p:blipFill>
          <a:blip r:embed="rId7">
            <a:alphaModFix/>
          </a:blip>
          <a:stretch>
            <a:fillRect/>
          </a:stretch>
        </p:blipFill>
        <p:spPr>
          <a:xfrm>
            <a:off x="1954137" y="0"/>
            <a:ext cx="8436124" cy="2249623"/>
          </a:xfrm>
          <a:prstGeom prst="rect">
            <a:avLst/>
          </a:prstGeom>
          <a:noFill/>
          <a:ln>
            <a:noFill/>
          </a:ln>
        </p:spPr>
      </p:pic>
      <p:pic>
        <p:nvPicPr>
          <p:cNvPr id="6" name="Audio 5">
            <a:hlinkClick r:id="" action="ppaction://media"/>
            <a:extLst>
              <a:ext uri="{FF2B5EF4-FFF2-40B4-BE49-F238E27FC236}">
                <a16:creationId xmlns:a16="http://schemas.microsoft.com/office/drawing/2014/main" id="{0DB478A3-139C-3E49-8AC0-6F4B48E032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7253">
        <p:fade/>
      </p:transition>
    </mc:Choice>
    <mc:Fallback xmlns="">
      <p:transition spd="med" advTm="272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906950" y="140140"/>
            <a:ext cx="10076700" cy="61566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Herd Immunity</a:t>
            </a:r>
            <a:endParaRPr lang="en-US" b="1"/>
          </a:p>
          <a:p>
            <a:pPr marL="457200" indent="-381000">
              <a:spcBef>
                <a:spcPts val="2500"/>
              </a:spcBef>
              <a:buClr>
                <a:srgbClr val="002855"/>
              </a:buClr>
              <a:buSzPts val="2400"/>
              <a:buFont typeface="Proxima Nova"/>
              <a:buChar char="●"/>
            </a:pPr>
            <a:r>
              <a:rPr lang="en-US" sz="2200" b="1" dirty="0">
                <a:solidFill>
                  <a:srgbClr val="002060"/>
                </a:solidFill>
                <a:latin typeface="Proxima Nova"/>
                <a:ea typeface="Proxima Nova"/>
                <a:sym typeface="Proxima Nova"/>
              </a:rPr>
              <a:t>What proportion of the population needs to be vaccinated to achieve herd immunity for a disease?</a:t>
            </a:r>
            <a:endParaRPr lang="en-US" sz="2200" b="1">
              <a:solidFill>
                <a:srgbClr val="002855"/>
              </a:solidFill>
              <a:latin typeface="Proxima Nova"/>
              <a:ea typeface="Proxima Nova"/>
            </a:endParaRPr>
          </a:p>
          <a:p>
            <a:pPr marL="76200" lvl="1">
              <a:spcBef>
                <a:spcPts val="2500"/>
              </a:spcBef>
              <a:buClr>
                <a:srgbClr val="002855"/>
              </a:buClr>
              <a:buSzPts val="2400"/>
            </a:pPr>
            <a:endParaRPr lang="en-US" sz="2200" b="1" dirty="0">
              <a:solidFill>
                <a:srgbClr val="002060"/>
              </a:solidFill>
              <a:latin typeface="Proxima Nova"/>
              <a:ea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a:p>
            <a:pPr marL="457200" indent="-381000">
              <a:spcBef>
                <a:spcPts val="2500"/>
              </a:spcBef>
              <a:buClr>
                <a:srgbClr val="002855"/>
              </a:buClr>
              <a:buSzPts val="2400"/>
              <a:buFont typeface="Proxima Nova"/>
              <a:buChar char="●"/>
            </a:pPr>
            <a:r>
              <a:rPr lang="en-US" sz="2200" b="1">
                <a:solidFill>
                  <a:srgbClr val="002060"/>
                </a:solidFill>
                <a:latin typeface="Proxima Nova"/>
                <a:ea typeface="Proxima Nova"/>
              </a:rPr>
              <a:t>If previously infected people might be protected from COVID, why don't we just reopen </a:t>
            </a:r>
            <a:r>
              <a:rPr lang="en-US" sz="2200" b="1" dirty="0">
                <a:solidFill>
                  <a:srgbClr val="002060"/>
                </a:solidFill>
                <a:latin typeface="Proxima Nova"/>
                <a:ea typeface="Proxima Nova"/>
              </a:rPr>
              <a:t>everything and see what happens?</a:t>
            </a:r>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a:p>
            <a:pPr marL="76200" algn="ctr">
              <a:spcBef>
                <a:spcPts val="2500"/>
              </a:spcBef>
              <a:buClr>
                <a:srgbClr val="002855"/>
              </a:buClr>
              <a:buSzPts val="2400"/>
            </a:pPr>
            <a:endParaRPr lang="en-US" b="1"/>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p:txBody>
      </p:sp>
      <p:pic>
        <p:nvPicPr>
          <p:cNvPr id="109" name="Google Shape;109;p16"/>
          <p:cNvPicPr preferRelativeResize="0"/>
          <p:nvPr/>
        </p:nvPicPr>
        <p:blipFill rotWithShape="1">
          <a:blip r:embed="rId7">
            <a:alphaModFix/>
          </a:blip>
          <a:srcRect l="20231" r="20385"/>
          <a:stretch/>
        </p:blipFill>
        <p:spPr>
          <a:xfrm>
            <a:off x="10576070" y="6131082"/>
            <a:ext cx="1735589" cy="732427"/>
          </a:xfrm>
          <a:prstGeom prst="rect">
            <a:avLst/>
          </a:prstGeom>
          <a:noFill/>
          <a:ln>
            <a:noFill/>
          </a:ln>
        </p:spPr>
      </p:pic>
      <p:sp>
        <p:nvSpPr>
          <p:cNvPr id="5" name="Google Shape;108;p16">
            <a:extLst>
              <a:ext uri="{FF2B5EF4-FFF2-40B4-BE49-F238E27FC236}">
                <a16:creationId xmlns:a16="http://schemas.microsoft.com/office/drawing/2014/main" id="{F42B2824-5AD6-42DD-80FB-A563264902BF}"/>
              </a:ext>
            </a:extLst>
          </p:cNvPr>
          <p:cNvSpPr txBox="1"/>
          <p:nvPr/>
        </p:nvSpPr>
        <p:spPr>
          <a:xfrm>
            <a:off x="1640195" y="1822289"/>
            <a:ext cx="9990437" cy="5337091"/>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Courier New"/>
              <a:buChar char="o"/>
            </a:pPr>
            <a:r>
              <a:rPr lang="en-US" sz="2000">
                <a:solidFill>
                  <a:schemeClr val="tx1"/>
                </a:solidFill>
                <a:latin typeface="Proxima Nova"/>
                <a:ea typeface="Proxima Nova"/>
                <a:sym typeface="Proxima Nova"/>
              </a:rPr>
              <a:t>Depends on how infectious the disease is.</a:t>
            </a:r>
            <a:endParaRPr lang="en-US" sz="2000" baseline="30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r>
              <a:rPr lang="en-US" sz="2000" dirty="0">
                <a:solidFill>
                  <a:schemeClr val="tx1"/>
                </a:solidFill>
                <a:latin typeface="Proxima Nova"/>
                <a:ea typeface="Proxima Nova"/>
              </a:rPr>
              <a:t>Researchers are still figuring out how much of the population needs to be </a:t>
            </a:r>
            <a:r>
              <a:rPr lang="en-US" sz="2000">
                <a:solidFill>
                  <a:schemeClr val="tx1"/>
                </a:solidFill>
                <a:latin typeface="Proxima Nova"/>
                <a:ea typeface="Proxima Nova"/>
              </a:rPr>
              <a:t>vaccinated to achieve COVID-19 herd immunity.</a:t>
            </a:r>
            <a:endParaRPr lang="en-US" sz="2000" baseline="30000">
              <a:solidFill>
                <a:schemeClr val="tx1"/>
              </a:solidFill>
              <a:latin typeface="Proxima Nova"/>
              <a:ea typeface="Proxima Nova"/>
            </a:endParaRPr>
          </a:p>
        </p:txBody>
      </p:sp>
      <p:sp>
        <p:nvSpPr>
          <p:cNvPr id="6" name="Google Shape;108;p16">
            <a:extLst>
              <a:ext uri="{FF2B5EF4-FFF2-40B4-BE49-F238E27FC236}">
                <a16:creationId xmlns:a16="http://schemas.microsoft.com/office/drawing/2014/main" id="{C389DC12-A4FC-405B-9D8E-28DE49E1C66D}"/>
              </a:ext>
            </a:extLst>
          </p:cNvPr>
          <p:cNvSpPr txBox="1"/>
          <p:nvPr/>
        </p:nvSpPr>
        <p:spPr>
          <a:xfrm>
            <a:off x="1057040" y="4769865"/>
            <a:ext cx="10076700" cy="1526874"/>
          </a:xfrm>
          <a:prstGeom prst="rect">
            <a:avLst/>
          </a:prstGeom>
          <a:noFill/>
          <a:ln>
            <a:noFill/>
          </a:ln>
        </p:spPr>
        <p:txBody>
          <a:bodyPr spcFirstLastPara="1" wrap="square" lIns="91425" tIns="45700" rIns="91425" bIns="45700" anchor="t" anchorCtr="0">
            <a:noAutofit/>
          </a:bodyPr>
          <a:lstStyle/>
          <a:p>
            <a:pPr marL="76200" lvl="1">
              <a:spcBef>
                <a:spcPts val="2500"/>
              </a:spcBef>
              <a:buClr>
                <a:srgbClr val="002855"/>
              </a:buClr>
              <a:buSzPts val="2400"/>
            </a:pPr>
            <a:endParaRPr lang="en-US" sz="2200" b="1" dirty="0">
              <a:solidFill>
                <a:srgbClr val="002060"/>
              </a:solidFill>
              <a:latin typeface="Proxima Nova"/>
              <a:ea typeface="Proxima Nova"/>
            </a:endParaRPr>
          </a:p>
          <a:p>
            <a:pPr marL="76200" algn="ctr">
              <a:spcBef>
                <a:spcPts val="2500"/>
              </a:spcBef>
              <a:buClr>
                <a:srgbClr val="002855"/>
              </a:buClr>
              <a:buSzPts val="2400"/>
            </a:pPr>
            <a:r>
              <a:rPr lang="en-US" sz="2200" b="1" dirty="0">
                <a:solidFill>
                  <a:srgbClr val="FF0000"/>
                </a:solidFill>
                <a:latin typeface="Proxima Nova"/>
                <a:ea typeface="Proxima Nova"/>
              </a:rPr>
              <a:t>Bottom line: It is important for as many people as possible to be vaccinated.</a:t>
            </a:r>
            <a:endParaRPr lang="en-US" b="1">
              <a:solidFill>
                <a:srgbClr val="FF0000"/>
              </a:solidFill>
            </a:endParaRPr>
          </a:p>
          <a:p>
            <a:pPr marL="76200">
              <a:spcBef>
                <a:spcPts val="2500"/>
              </a:spcBef>
              <a:buClr>
                <a:srgbClr val="002855"/>
              </a:buClr>
              <a:buSzPts val="2400"/>
            </a:pPr>
            <a:r>
              <a:rPr lang="en-US" sz="2200" b="1" dirty="0">
                <a:solidFill>
                  <a:srgbClr val="002060"/>
                </a:solidFill>
                <a:latin typeface="Proxima Nova"/>
                <a:ea typeface="Proxima Nova"/>
              </a:rPr>
              <a:t>   </a:t>
            </a:r>
            <a:endParaRPr lang="en-US" b="1"/>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p:txBody>
      </p:sp>
      <p:sp>
        <p:nvSpPr>
          <p:cNvPr id="7" name="Google Shape;108;p16">
            <a:extLst>
              <a:ext uri="{FF2B5EF4-FFF2-40B4-BE49-F238E27FC236}">
                <a16:creationId xmlns:a16="http://schemas.microsoft.com/office/drawing/2014/main" id="{95159B0F-90CB-4A24-893C-0357A6AD1974}"/>
              </a:ext>
            </a:extLst>
          </p:cNvPr>
          <p:cNvSpPr txBox="1"/>
          <p:nvPr/>
        </p:nvSpPr>
        <p:spPr>
          <a:xfrm>
            <a:off x="1732558" y="3432988"/>
            <a:ext cx="9990437" cy="2854819"/>
          </a:xfrm>
          <a:prstGeom prst="rect">
            <a:avLst/>
          </a:prstGeom>
          <a:noFill/>
          <a:ln>
            <a:noFill/>
          </a:ln>
        </p:spPr>
        <p:txBody>
          <a:bodyPr spcFirstLastPara="1" wrap="square" lIns="91425" tIns="45700" rIns="91425" bIns="45700" anchor="t" anchorCtr="0">
            <a:noAutofit/>
          </a:bodyPr>
          <a:lstStyle/>
          <a:p>
            <a:pPr marL="76200">
              <a:spcBef>
                <a:spcPts val="2500"/>
              </a:spcBef>
              <a:buClr>
                <a:srgbClr val="002855"/>
              </a:buClr>
              <a:buSzPts val="2400"/>
            </a:pPr>
            <a:endParaRPr lang="en-US" sz="2000">
              <a:solidFill>
                <a:schemeClr val="tx1"/>
              </a:solidFill>
              <a:latin typeface="Proxima Nova"/>
              <a:ea typeface="Proxima Nova"/>
            </a:endParaRPr>
          </a:p>
          <a:p>
            <a:pPr marL="457200" indent="-381000">
              <a:spcBef>
                <a:spcPts val="2500"/>
              </a:spcBef>
              <a:buClr>
                <a:srgbClr val="002855"/>
              </a:buClr>
              <a:buSzPts val="2400"/>
              <a:buFont typeface="Courier New"/>
              <a:buChar char="o"/>
            </a:pPr>
            <a:r>
              <a:rPr lang="en-US" sz="2000" dirty="0">
                <a:solidFill>
                  <a:schemeClr val="tx1"/>
                </a:solidFill>
                <a:latin typeface="Proxima Nova"/>
                <a:ea typeface="Proxima Nova"/>
              </a:rPr>
              <a:t>Herd immunity by infection is not ideal. </a:t>
            </a:r>
            <a:endParaRPr lang="en-US" sz="2000">
              <a:solidFill>
                <a:schemeClr val="tx1"/>
              </a:solidFill>
              <a:latin typeface="Proxima Nova"/>
            </a:endParaRPr>
          </a:p>
          <a:p>
            <a:pPr marL="457200" indent="-381000">
              <a:spcBef>
                <a:spcPts val="2500"/>
              </a:spcBef>
              <a:buClr>
                <a:srgbClr val="002855"/>
              </a:buClr>
              <a:buSzPts val="2400"/>
              <a:buFont typeface="Courier New"/>
              <a:buChar char="o"/>
            </a:pPr>
            <a:r>
              <a:rPr lang="en-US" sz="2000">
                <a:solidFill>
                  <a:schemeClr val="tx1"/>
                </a:solidFill>
                <a:latin typeface="Proxima Nova"/>
              </a:rPr>
              <a:t>Additionally, researchers are still determining how long individuals are protected from future infection after recovering from COVID-19.</a:t>
            </a:r>
            <a:endParaRPr lang="en-US" sz="2000" baseline="30000">
              <a:solidFill>
                <a:schemeClr val="tx1"/>
              </a:solidFill>
              <a:latin typeface="Proxima Nova"/>
            </a:endParaRPr>
          </a:p>
        </p:txBody>
      </p:sp>
      <p:pic>
        <p:nvPicPr>
          <p:cNvPr id="11" name="Audio 10">
            <a:hlinkClick r:id="" action="ppaction://media"/>
            <a:extLst>
              <a:ext uri="{FF2B5EF4-FFF2-40B4-BE49-F238E27FC236}">
                <a16:creationId xmlns:a16="http://schemas.microsoft.com/office/drawing/2014/main" id="{A99ED870-D0B6-3F4C-83E7-0A3C767A34E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05211570"/>
      </p:ext>
    </p:extLst>
  </p:cSld>
  <p:clrMapOvr>
    <a:masterClrMapping/>
  </p:clrMapOvr>
  <mc:AlternateContent xmlns:mc="http://schemas.openxmlformats.org/markup-compatibility/2006" xmlns:p14="http://schemas.microsoft.com/office/powerpoint/2010/main">
    <mc:Choice Requires="p14">
      <p:transition spd="slow" p14:dur="2000" advTm="79209"/>
    </mc:Choice>
    <mc:Fallback xmlns="">
      <p:transition spd="slow" advTm="79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1050724" y="140140"/>
            <a:ext cx="10076700" cy="61566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Debunking Vaccine Myths</a:t>
            </a:r>
            <a:endParaRPr lang="en-US" b="1"/>
          </a:p>
          <a:p>
            <a:pPr marL="457200" indent="-381000">
              <a:spcBef>
                <a:spcPts val="2500"/>
              </a:spcBef>
              <a:buClr>
                <a:srgbClr val="002855"/>
              </a:buClr>
              <a:buSzPts val="2400"/>
              <a:buFont typeface="Proxima Nova"/>
              <a:buChar char="●"/>
            </a:pPr>
            <a:r>
              <a:rPr lang="en-US" sz="2200" b="1" dirty="0">
                <a:solidFill>
                  <a:srgbClr val="002060"/>
                </a:solidFill>
                <a:latin typeface="Proxima Nova"/>
                <a:ea typeface="Proxima Nova"/>
              </a:rPr>
              <a:t>The COVID-19 vaccines were developed really quickly. Are they safe?</a:t>
            </a:r>
          </a:p>
          <a:p>
            <a:pPr marL="76200">
              <a:spcBef>
                <a:spcPts val="2500"/>
              </a:spcBef>
              <a:buClr>
                <a:srgbClr val="002855"/>
              </a:buClr>
              <a:buSzPts val="2400"/>
            </a:pPr>
            <a:endParaRPr lang="en-US" sz="2200" b="1" dirty="0">
              <a:solidFill>
                <a:srgbClr val="002060"/>
              </a:solidFill>
              <a:latin typeface="Proxima Nova"/>
              <a:ea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a:p>
            <a:pPr marL="457200" indent="-381000">
              <a:spcBef>
                <a:spcPts val="2500"/>
              </a:spcBef>
              <a:buClr>
                <a:srgbClr val="002855"/>
              </a:buClr>
              <a:buSzPts val="2400"/>
              <a:buFont typeface="Proxima Nova"/>
              <a:buChar char="●"/>
            </a:pPr>
            <a:r>
              <a:rPr lang="en-US" sz="2200" b="1" dirty="0">
                <a:solidFill>
                  <a:srgbClr val="002060"/>
                </a:solidFill>
                <a:latin typeface="Proxima Nova"/>
                <a:ea typeface="Proxima Nova"/>
                <a:sym typeface="Proxima Nova"/>
              </a:rPr>
              <a:t>Will I get infected with COVID or test positive for COVID from the vaccine?</a:t>
            </a:r>
            <a:endParaRPr lang="en-US" sz="2200" b="1">
              <a:solidFill>
                <a:srgbClr val="002855"/>
              </a:solidFill>
              <a:latin typeface="Proxima Nova"/>
              <a:ea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a typeface="Proxima Nova"/>
            </a:endParaRPr>
          </a:p>
          <a:p>
            <a:pPr marL="457200" indent="-381000">
              <a:spcBef>
                <a:spcPts val="2500"/>
              </a:spcBef>
              <a:buClr>
                <a:srgbClr val="002855"/>
              </a:buClr>
              <a:buSzPts val="2400"/>
              <a:buFont typeface="Proxima Nova"/>
              <a:buChar char="●"/>
            </a:pPr>
            <a:r>
              <a:rPr lang="en-US" sz="2200" b="1" dirty="0">
                <a:solidFill>
                  <a:srgbClr val="002060"/>
                </a:solidFill>
                <a:latin typeface="Proxima Nova"/>
                <a:ea typeface="Proxima Nova"/>
              </a:rPr>
              <a:t>You mentioned genetic material earlier. Will the vaccines alter my DNA?</a:t>
            </a:r>
            <a:endParaRPr lang="en-US" b="1">
              <a:ea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ndParaRPr>
          </a:p>
          <a:p>
            <a:pPr marL="76200">
              <a:spcBef>
                <a:spcPts val="2500"/>
              </a:spcBef>
              <a:buClr>
                <a:srgbClr val="002855"/>
              </a:buClr>
              <a:buSzPts val="2400"/>
            </a:pPr>
            <a:endParaRPr lang="en-US" sz="2200" b="1" dirty="0">
              <a:solidFill>
                <a:srgbClr val="002060"/>
              </a:solidFill>
              <a:latin typeface="Proxima Nova"/>
            </a:endParaRPr>
          </a:p>
        </p:txBody>
      </p:sp>
      <p:pic>
        <p:nvPicPr>
          <p:cNvPr id="109" name="Google Shape;109;p16"/>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sp>
        <p:nvSpPr>
          <p:cNvPr id="5" name="Google Shape;108;p16">
            <a:extLst>
              <a:ext uri="{FF2B5EF4-FFF2-40B4-BE49-F238E27FC236}">
                <a16:creationId xmlns:a16="http://schemas.microsoft.com/office/drawing/2014/main" id="{F42B2824-5AD6-42DD-80FB-A563264902BF}"/>
              </a:ext>
            </a:extLst>
          </p:cNvPr>
          <p:cNvSpPr txBox="1"/>
          <p:nvPr/>
        </p:nvSpPr>
        <p:spPr>
          <a:xfrm>
            <a:off x="1467666" y="1505988"/>
            <a:ext cx="9918550" cy="5337091"/>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Courier New"/>
              <a:buChar char="o"/>
            </a:pPr>
            <a:r>
              <a:rPr lang="en-US" sz="2000" dirty="0">
                <a:solidFill>
                  <a:schemeClr val="tx1"/>
                </a:solidFill>
                <a:latin typeface="Proxima Nova"/>
                <a:ea typeface="Proxima Nova"/>
              </a:rPr>
              <a:t>Yes! These vaccines were tested and evaluated in tens of thousands of clinical trial participants. To be used on a mass scale, the vaccines had to meet strict safety, </a:t>
            </a:r>
            <a:r>
              <a:rPr lang="en-US" sz="2000">
                <a:solidFill>
                  <a:schemeClr val="tx1"/>
                </a:solidFill>
                <a:latin typeface="Proxima Nova"/>
                <a:ea typeface="Proxima Nova"/>
              </a:rPr>
              <a:t>effectiveness, and manufacturing quality standards.</a:t>
            </a:r>
            <a:endParaRPr lang="en-US" sz="2000" baseline="30000" dirty="0">
              <a:solidFill>
                <a:schemeClr val="tx1"/>
              </a:solidFill>
              <a:latin typeface="Proxima Nova"/>
              <a:ea typeface="Proxima Nova"/>
              <a:sym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ndParaRPr>
          </a:p>
          <a:p>
            <a:pPr marL="457200" indent="-381000">
              <a:spcBef>
                <a:spcPts val="2500"/>
              </a:spcBef>
              <a:buClr>
                <a:srgbClr val="002855"/>
              </a:buClr>
              <a:buSzPts val="2400"/>
              <a:buFont typeface="Courier New"/>
              <a:buChar char="o"/>
            </a:pPr>
            <a:endParaRPr lang="en-US" sz="2000" dirty="0"/>
          </a:p>
          <a:p>
            <a:pPr marL="419100" lvl="1" indent="-342900">
              <a:spcBef>
                <a:spcPts val="2500"/>
              </a:spcBef>
              <a:buClr>
                <a:srgbClr val="002855"/>
              </a:buClr>
              <a:buSzPts val="2400"/>
              <a:buFont typeface="Courier New"/>
              <a:buChar char="o"/>
            </a:pPr>
            <a:endParaRPr lang="en-US" sz="2300" u="sng">
              <a:solidFill>
                <a:srgbClr val="0563C1"/>
              </a:solidFill>
              <a:latin typeface="Proxima Nova"/>
              <a:ea typeface="Proxima Nova"/>
            </a:endParaRPr>
          </a:p>
        </p:txBody>
      </p:sp>
      <p:sp>
        <p:nvSpPr>
          <p:cNvPr id="2" name="Google Shape;108;p16">
            <a:extLst>
              <a:ext uri="{FF2B5EF4-FFF2-40B4-BE49-F238E27FC236}">
                <a16:creationId xmlns:a16="http://schemas.microsoft.com/office/drawing/2014/main" id="{838A6298-FB50-41F9-A938-BF46AB58AE7B}"/>
              </a:ext>
            </a:extLst>
          </p:cNvPr>
          <p:cNvSpPr txBox="1"/>
          <p:nvPr/>
        </p:nvSpPr>
        <p:spPr>
          <a:xfrm>
            <a:off x="1461915" y="2736689"/>
            <a:ext cx="9645381" cy="4273167"/>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r>
              <a:rPr lang="en-US" sz="2000" dirty="0">
                <a:solidFill>
                  <a:schemeClr val="tx1"/>
                </a:solidFill>
                <a:latin typeface="Proxima Nova"/>
              </a:rPr>
              <a:t>No, the COVID vaccines currently in use do not use live virus. You would not test </a:t>
            </a:r>
            <a:r>
              <a:rPr lang="en-US" sz="2000">
                <a:solidFill>
                  <a:schemeClr val="tx1"/>
                </a:solidFill>
                <a:latin typeface="Proxima Nova"/>
              </a:rPr>
              <a:t>positive on a viral test.</a:t>
            </a:r>
            <a:endParaRPr lang="en-US" sz="2000" baseline="30000">
              <a:solidFill>
                <a:schemeClr val="tx1"/>
              </a:solidFill>
              <a:latin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endParaRPr>
          </a:p>
          <a:p>
            <a:pPr marL="457200" indent="-381000">
              <a:spcBef>
                <a:spcPts val="2500"/>
              </a:spcBef>
              <a:buClr>
                <a:srgbClr val="002855"/>
              </a:buClr>
              <a:buSzPts val="2400"/>
              <a:buFont typeface="Courier New"/>
              <a:buChar char="o"/>
            </a:pPr>
            <a:endParaRPr lang="en-US" sz="2000" dirty="0">
              <a:latin typeface="Proxima Nova"/>
            </a:endParaRPr>
          </a:p>
          <a:p>
            <a:pPr marL="457200" indent="-381000">
              <a:spcBef>
                <a:spcPts val="2500"/>
              </a:spcBef>
              <a:buClr>
                <a:srgbClr val="002855"/>
              </a:buClr>
              <a:buSzPts val="2400"/>
              <a:buFont typeface="Courier New"/>
              <a:buChar char="o"/>
            </a:pPr>
            <a:endParaRPr lang="en-US" sz="2000" dirty="0">
              <a:ea typeface="Proxima Nova"/>
            </a:endParaRPr>
          </a:p>
          <a:p>
            <a:pPr marL="419100" lvl="1" indent="-342900">
              <a:spcBef>
                <a:spcPts val="2500"/>
              </a:spcBef>
              <a:buClr>
                <a:srgbClr val="002855"/>
              </a:buClr>
              <a:buSzPts val="2400"/>
              <a:buFont typeface="Courier New"/>
              <a:buChar char="o"/>
            </a:pPr>
            <a:endParaRPr lang="en-US" sz="2300" u="sng">
              <a:solidFill>
                <a:srgbClr val="0563C1"/>
              </a:solidFill>
              <a:latin typeface="Proxima Nova"/>
              <a:ea typeface="Proxima Nova"/>
            </a:endParaRPr>
          </a:p>
        </p:txBody>
      </p:sp>
      <p:sp>
        <p:nvSpPr>
          <p:cNvPr id="3" name="TextBox 2">
            <a:extLst>
              <a:ext uri="{FF2B5EF4-FFF2-40B4-BE49-F238E27FC236}">
                <a16:creationId xmlns:a16="http://schemas.microsoft.com/office/drawing/2014/main" id="{D6C1753E-A5D7-4536-98BE-ED83C825FC58}"/>
              </a:ext>
            </a:extLst>
          </p:cNvPr>
          <p:cNvSpPr txBox="1"/>
          <p:nvPr/>
        </p:nvSpPr>
        <p:spPr>
          <a:xfrm>
            <a:off x="9842740" y="2150853"/>
            <a:ext cx="69701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Proxima Nova"/>
              </a:rPr>
              <a:t>​</a:t>
            </a:r>
            <a:endParaRPr lang="en-US" dirty="0"/>
          </a:p>
        </p:txBody>
      </p:sp>
      <p:sp>
        <p:nvSpPr>
          <p:cNvPr id="4" name="Google Shape;108;p16">
            <a:extLst>
              <a:ext uri="{FF2B5EF4-FFF2-40B4-BE49-F238E27FC236}">
                <a16:creationId xmlns:a16="http://schemas.microsoft.com/office/drawing/2014/main" id="{9A43172D-133B-4224-9352-F5CDF95AC711}"/>
              </a:ext>
            </a:extLst>
          </p:cNvPr>
          <p:cNvSpPr txBox="1"/>
          <p:nvPr/>
        </p:nvSpPr>
        <p:spPr>
          <a:xfrm>
            <a:off x="1461915" y="4706388"/>
            <a:ext cx="9918550" cy="5337091"/>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Courier New"/>
              <a:buChar char="o"/>
            </a:pPr>
            <a:r>
              <a:rPr lang="en-US" sz="2000" dirty="0">
                <a:solidFill>
                  <a:schemeClr val="tx1"/>
                </a:solidFill>
                <a:latin typeface="Proxima Nova"/>
                <a:ea typeface="Proxima Nova"/>
              </a:rPr>
              <a:t>No, neither the mRNA vaccine nor the viral vector vaccine will affect your DNA. </a:t>
            </a:r>
            <a:r>
              <a:rPr lang="en-US" sz="2000">
                <a:solidFill>
                  <a:schemeClr val="tx1"/>
                </a:solidFill>
                <a:latin typeface="Proxima Nova"/>
                <a:ea typeface="Proxima Nova"/>
              </a:rPr>
              <a:t>Your body gets rid of the vaccine instructions once your immune cells are activated.</a:t>
            </a:r>
            <a:endParaRPr lang="en-US" sz="2000" baseline="30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endParaRPr lang="en-US" sz="2000" dirty="0">
              <a:solidFill>
                <a:schemeClr val="tx1"/>
              </a:solidFill>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ndParaRPr>
          </a:p>
          <a:p>
            <a:pPr marL="457200" indent="-381000">
              <a:spcBef>
                <a:spcPts val="2500"/>
              </a:spcBef>
              <a:buClr>
                <a:srgbClr val="002855"/>
              </a:buClr>
              <a:buSzPts val="2400"/>
              <a:buFont typeface="Courier New"/>
              <a:buChar char="o"/>
            </a:pPr>
            <a:endParaRPr lang="en-US" sz="2000" dirty="0"/>
          </a:p>
          <a:p>
            <a:pPr marL="419100" lvl="1" indent="-342900">
              <a:spcBef>
                <a:spcPts val="2500"/>
              </a:spcBef>
              <a:buClr>
                <a:srgbClr val="002855"/>
              </a:buClr>
              <a:buSzPts val="2400"/>
              <a:buFont typeface="Courier New"/>
              <a:buChar char="o"/>
            </a:pPr>
            <a:endParaRPr lang="en-US" sz="2300" u="sng">
              <a:solidFill>
                <a:srgbClr val="0563C1"/>
              </a:solidFill>
              <a:latin typeface="Proxima Nova"/>
              <a:ea typeface="Proxima Nova"/>
            </a:endParaRPr>
          </a:p>
        </p:txBody>
      </p:sp>
      <p:pic>
        <p:nvPicPr>
          <p:cNvPr id="7" name="Picture 2" descr="Icon&#10;&#10;Description automatically generated">
            <a:extLst>
              <a:ext uri="{FF2B5EF4-FFF2-40B4-BE49-F238E27FC236}">
                <a16:creationId xmlns:a16="http://schemas.microsoft.com/office/drawing/2014/main" id="{6D31A5B7-8266-4771-B162-8573C7C9F852}"/>
              </a:ext>
            </a:extLst>
          </p:cNvPr>
          <p:cNvPicPr>
            <a:picLocks noChangeAspect="1"/>
          </p:cNvPicPr>
          <p:nvPr/>
        </p:nvPicPr>
        <p:blipFill rotWithShape="1">
          <a:blip r:embed="rId8"/>
          <a:srcRect l="14286" t="13469" r="408" b="10204"/>
          <a:stretch/>
        </p:blipFill>
        <p:spPr>
          <a:xfrm>
            <a:off x="10411280" y="55774"/>
            <a:ext cx="1667556" cy="1500940"/>
          </a:xfrm>
          <a:prstGeom prst="rect">
            <a:avLst/>
          </a:prstGeom>
        </p:spPr>
      </p:pic>
      <p:pic>
        <p:nvPicPr>
          <p:cNvPr id="11" name="Audio 10">
            <a:hlinkClick r:id="" action="ppaction://media"/>
            <a:extLst>
              <a:ext uri="{FF2B5EF4-FFF2-40B4-BE49-F238E27FC236}">
                <a16:creationId xmlns:a16="http://schemas.microsoft.com/office/drawing/2014/main" id="{0BCBE2FE-A067-854D-B362-A06700BC341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564730710"/>
      </p:ext>
    </p:extLst>
  </p:cSld>
  <p:clrMapOvr>
    <a:masterClrMapping/>
  </p:clrMapOvr>
  <mc:AlternateContent xmlns:mc="http://schemas.openxmlformats.org/markup-compatibility/2006" xmlns:p14="http://schemas.microsoft.com/office/powerpoint/2010/main">
    <mc:Choice Requires="p14">
      <p:transition spd="slow" p14:dur="2000" advTm="46024"/>
    </mc:Choice>
    <mc:Fallback xmlns="">
      <p:transition spd="slow" advTm="4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07"/>
        <p:cNvGrpSpPr/>
        <p:nvPr/>
      </p:nvGrpSpPr>
      <p:grpSpPr>
        <a:xfrm>
          <a:off x="0" y="0"/>
          <a:ext cx="0" cy="0"/>
          <a:chOff x="0" y="0"/>
          <a:chExt cx="0" cy="0"/>
        </a:xfrm>
      </p:grpSpPr>
      <p:pic>
        <p:nvPicPr>
          <p:cNvPr id="2" name="Picture 2">
            <a:extLst>
              <a:ext uri="{FF2B5EF4-FFF2-40B4-BE49-F238E27FC236}">
                <a16:creationId xmlns:a16="http://schemas.microsoft.com/office/drawing/2014/main" id="{09A190C2-381F-4D6A-839D-50B95DD0C398}"/>
              </a:ext>
            </a:extLst>
          </p:cNvPr>
          <p:cNvPicPr>
            <a:picLocks noChangeAspect="1"/>
          </p:cNvPicPr>
          <p:nvPr/>
        </p:nvPicPr>
        <p:blipFill>
          <a:blip r:embed="rId7"/>
          <a:stretch>
            <a:fillRect/>
          </a:stretch>
        </p:blipFill>
        <p:spPr>
          <a:xfrm>
            <a:off x="8733725" y="746741"/>
            <a:ext cx="3374061" cy="3539026"/>
          </a:xfrm>
          <a:prstGeom prst="rect">
            <a:avLst/>
          </a:prstGeom>
        </p:spPr>
      </p:pic>
      <p:sp>
        <p:nvSpPr>
          <p:cNvPr id="108" name="Google Shape;108;p16"/>
          <p:cNvSpPr txBox="1"/>
          <p:nvPr/>
        </p:nvSpPr>
        <p:spPr>
          <a:xfrm>
            <a:off x="1050724" y="212027"/>
            <a:ext cx="10076700" cy="6156600"/>
          </a:xfrm>
          <a:prstGeom prst="rect">
            <a:avLst/>
          </a:prstGeom>
          <a:noFill/>
          <a:ln>
            <a:noFill/>
          </a:ln>
        </p:spPr>
        <p:txBody>
          <a:bodyPr spcFirstLastPara="1" wrap="square" lIns="91425" tIns="45700" rIns="91425" bIns="45700" anchor="t" anchorCtr="0">
            <a:noAutofit/>
          </a:bodyPr>
          <a:lstStyle/>
          <a:p>
            <a:pPr algn="ctr"/>
            <a:r>
              <a:rPr lang="en-US" sz="5000" b="1">
                <a:solidFill>
                  <a:srgbClr val="481268"/>
                </a:solidFill>
                <a:latin typeface="Proxima Nova"/>
                <a:sym typeface="Proxima Nova"/>
              </a:rPr>
              <a:t>Debunking Vaccine Myths</a:t>
            </a:r>
            <a:endParaRPr lang="en-US" b="1">
              <a:ea typeface="Proxima Nova"/>
            </a:endParaRPr>
          </a:p>
          <a:p>
            <a:pPr marL="457200" indent="-381000">
              <a:spcBef>
                <a:spcPts val="2500"/>
              </a:spcBef>
              <a:buClr>
                <a:srgbClr val="002855"/>
              </a:buClr>
              <a:buSzPts val="2400"/>
              <a:buFont typeface="Proxima Nova"/>
              <a:buChar char="●"/>
            </a:pPr>
            <a:r>
              <a:rPr lang="en-US" sz="2200" b="1">
                <a:solidFill>
                  <a:srgbClr val="002060"/>
                </a:solidFill>
                <a:latin typeface="Proxima Nova"/>
              </a:rPr>
              <a:t>Should I still get vaccinated if I've already had COVID-19?</a:t>
            </a:r>
            <a:endParaRPr lang="en-US" sz="2200" b="1" dirty="0">
              <a:solidFill>
                <a:srgbClr val="002060"/>
              </a:solidFill>
              <a:latin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ndParaRPr>
          </a:p>
          <a:p>
            <a:pPr marL="457200" indent="-381000">
              <a:spcBef>
                <a:spcPts val="2500"/>
              </a:spcBef>
              <a:buClr>
                <a:srgbClr val="002855"/>
              </a:buClr>
              <a:buSzPts val="2400"/>
              <a:buFont typeface="Proxima Nova"/>
              <a:buChar char="●"/>
            </a:pPr>
            <a:endParaRPr lang="en-US" sz="2200" b="1" dirty="0">
              <a:solidFill>
                <a:srgbClr val="002060"/>
              </a:solidFill>
              <a:latin typeface="Proxima Nova"/>
            </a:endParaRPr>
          </a:p>
          <a:p>
            <a:pPr marL="457200" indent="-381000">
              <a:spcBef>
                <a:spcPts val="2500"/>
              </a:spcBef>
              <a:buClr>
                <a:srgbClr val="002855"/>
              </a:buClr>
              <a:buSzPts val="2400"/>
              <a:buFont typeface="Proxima Nova"/>
              <a:buChar char="●"/>
            </a:pPr>
            <a:r>
              <a:rPr lang="en-US" sz="2200" b="1">
                <a:solidFill>
                  <a:srgbClr val="002060"/>
                </a:solidFill>
                <a:latin typeface="Proxima Nova"/>
              </a:rPr>
              <a:t>Once I'm vaccinated, can I stop wearing my mask? Should I still get COVID-tested regularly?</a:t>
            </a:r>
            <a:endParaRPr lang="en-US" sz="2200" b="1" dirty="0">
              <a:solidFill>
                <a:srgbClr val="002060"/>
              </a:solidFill>
              <a:latin typeface="Proxima Nova"/>
            </a:endParaRPr>
          </a:p>
        </p:txBody>
      </p:sp>
      <p:pic>
        <p:nvPicPr>
          <p:cNvPr id="109" name="Google Shape;109;p16"/>
          <p:cNvPicPr preferRelativeResize="0"/>
          <p:nvPr/>
        </p:nvPicPr>
        <p:blipFill rotWithShape="1">
          <a:blip r:embed="rId8">
            <a:alphaModFix/>
          </a:blip>
          <a:srcRect l="20231" r="20385"/>
          <a:stretch/>
        </p:blipFill>
        <p:spPr>
          <a:xfrm>
            <a:off x="10156295" y="5860527"/>
            <a:ext cx="1951249" cy="876200"/>
          </a:xfrm>
          <a:prstGeom prst="rect">
            <a:avLst/>
          </a:prstGeom>
          <a:noFill/>
          <a:ln>
            <a:noFill/>
          </a:ln>
        </p:spPr>
      </p:pic>
      <p:sp>
        <p:nvSpPr>
          <p:cNvPr id="5" name="Google Shape;108;p16">
            <a:extLst>
              <a:ext uri="{FF2B5EF4-FFF2-40B4-BE49-F238E27FC236}">
                <a16:creationId xmlns:a16="http://schemas.microsoft.com/office/drawing/2014/main" id="{F42B2824-5AD6-42DD-80FB-A563264902BF}"/>
              </a:ext>
            </a:extLst>
          </p:cNvPr>
          <p:cNvSpPr txBox="1"/>
          <p:nvPr/>
        </p:nvSpPr>
        <p:spPr>
          <a:xfrm>
            <a:off x="1518858" y="1551952"/>
            <a:ext cx="7012581" cy="5308337"/>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Courier New"/>
              <a:buChar char="o"/>
            </a:pPr>
            <a:r>
              <a:rPr lang="en-US" sz="2000">
                <a:solidFill>
                  <a:schemeClr val="tx1"/>
                </a:solidFill>
                <a:latin typeface="Proxima Nova"/>
                <a:ea typeface="Proxima Nova"/>
              </a:rPr>
              <a:t>Yes! It is important to be vaccinated, even if you've previously had COVID.</a:t>
            </a:r>
            <a:endParaRPr lang="en-US" sz="2000" dirty="0">
              <a:solidFill>
                <a:schemeClr val="tx1"/>
              </a:solidFill>
              <a:latin typeface="Proxima Nova"/>
              <a:ea typeface="Proxima Nova"/>
            </a:endParaRPr>
          </a:p>
          <a:p>
            <a:pPr marL="457200" indent="-381000">
              <a:spcBef>
                <a:spcPts val="2500"/>
              </a:spcBef>
              <a:buClr>
                <a:srgbClr val="002855"/>
              </a:buClr>
              <a:buSzPts val="2400"/>
              <a:buFont typeface="Courier New"/>
              <a:buChar char="o"/>
            </a:pPr>
            <a:r>
              <a:rPr lang="en-US" sz="2000">
                <a:solidFill>
                  <a:schemeClr val="tx1"/>
                </a:solidFill>
                <a:latin typeface="Proxima Nova"/>
              </a:rPr>
              <a:t>As we discussed earlier, we still do not know how long you are protected from COVID after recovering from it.</a:t>
            </a:r>
            <a:r>
              <a:rPr lang="en-US" sz="2000" baseline="30000">
                <a:solidFill>
                  <a:schemeClr val="tx1"/>
                </a:solidFill>
                <a:latin typeface="Proxima Nova"/>
              </a:rPr>
              <a:t>10</a:t>
            </a:r>
          </a:p>
          <a:p>
            <a:pPr marL="76200">
              <a:spcBef>
                <a:spcPts val="2500"/>
              </a:spcBef>
              <a:buClr>
                <a:srgbClr val="002855"/>
              </a:buClr>
              <a:buSzPts val="2400"/>
            </a:pPr>
            <a:endParaRPr lang="en-US" sz="2000" dirty="0">
              <a:solidFill>
                <a:schemeClr val="tx1"/>
              </a:solidFill>
              <a:latin typeface="Proxima Nova"/>
            </a:endParaRPr>
          </a:p>
          <a:p>
            <a:pPr marL="76200">
              <a:spcBef>
                <a:spcPts val="2500"/>
              </a:spcBef>
              <a:buClr>
                <a:srgbClr val="002855"/>
              </a:buClr>
              <a:buSzPts val="2400"/>
            </a:pPr>
            <a:endParaRPr lang="en-US" sz="2000" dirty="0">
              <a:ea typeface="Proxima Nova"/>
            </a:endParaRPr>
          </a:p>
          <a:p>
            <a:pPr marL="457200" indent="-381000">
              <a:spcBef>
                <a:spcPts val="2500"/>
              </a:spcBef>
              <a:buClr>
                <a:srgbClr val="002855"/>
              </a:buClr>
              <a:buSzPts val="2400"/>
              <a:buFont typeface="Courier New"/>
              <a:buChar char="o"/>
            </a:pPr>
            <a:endParaRPr lang="en-US" sz="2000" dirty="0">
              <a:latin typeface="Proxima Nova"/>
              <a:ea typeface="Proxima Nova"/>
            </a:endParaRPr>
          </a:p>
          <a:p>
            <a:pPr marL="457200" indent="-381000">
              <a:spcBef>
                <a:spcPts val="2500"/>
              </a:spcBef>
              <a:buClr>
                <a:srgbClr val="002855"/>
              </a:buClr>
              <a:buSzPts val="2400"/>
              <a:buFont typeface="Courier New"/>
              <a:buChar char="o"/>
            </a:pPr>
            <a:endParaRPr lang="en-US" sz="2000" dirty="0">
              <a:ea typeface="Proxima Nova"/>
            </a:endParaRPr>
          </a:p>
          <a:p>
            <a:pPr marL="457200" indent="-381000">
              <a:spcBef>
                <a:spcPts val="2500"/>
              </a:spcBef>
              <a:buClr>
                <a:srgbClr val="002855"/>
              </a:buClr>
              <a:buSzPts val="2400"/>
              <a:buFont typeface="Courier New"/>
              <a:buChar char="o"/>
            </a:pPr>
            <a:endParaRPr lang="en-US" sz="2000" dirty="0">
              <a:latin typeface="Proxima Nova"/>
              <a:ea typeface="Proxima Nova"/>
            </a:endParaRPr>
          </a:p>
          <a:p>
            <a:pPr marL="457200" indent="-381000">
              <a:spcBef>
                <a:spcPts val="2500"/>
              </a:spcBef>
              <a:buClr>
                <a:srgbClr val="002855"/>
              </a:buClr>
              <a:buSzPts val="2400"/>
              <a:buFont typeface="Courier New"/>
              <a:buChar char="o"/>
            </a:pPr>
            <a:endParaRPr lang="en-US" sz="2000" dirty="0">
              <a:ea typeface="Proxima Nova"/>
            </a:endParaRPr>
          </a:p>
          <a:p>
            <a:pPr marL="419100" lvl="1" indent="-342900">
              <a:spcBef>
                <a:spcPts val="2500"/>
              </a:spcBef>
              <a:buClr>
                <a:srgbClr val="002855"/>
              </a:buClr>
              <a:buSzPts val="2400"/>
              <a:buFont typeface="Courier New"/>
              <a:buChar char="o"/>
            </a:pPr>
            <a:endParaRPr lang="en-US" sz="2300" u="sng">
              <a:solidFill>
                <a:srgbClr val="0563C1"/>
              </a:solidFill>
              <a:latin typeface="Proxima Nova"/>
              <a:ea typeface="Proxima Nova"/>
            </a:endParaRPr>
          </a:p>
        </p:txBody>
      </p:sp>
      <p:sp>
        <p:nvSpPr>
          <p:cNvPr id="3" name="Google Shape;108;p16">
            <a:extLst>
              <a:ext uri="{FF2B5EF4-FFF2-40B4-BE49-F238E27FC236}">
                <a16:creationId xmlns:a16="http://schemas.microsoft.com/office/drawing/2014/main" id="{CF299FE8-8ACF-4A5A-A829-09B52C6F2D75}"/>
              </a:ext>
            </a:extLst>
          </p:cNvPr>
          <p:cNvSpPr txBox="1"/>
          <p:nvPr/>
        </p:nvSpPr>
        <p:spPr>
          <a:xfrm>
            <a:off x="1513108" y="4622956"/>
            <a:ext cx="9873675" cy="5523997"/>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Courier New"/>
              <a:buChar char="o"/>
            </a:pPr>
            <a:r>
              <a:rPr lang="en-US" sz="2000">
                <a:solidFill>
                  <a:schemeClr val="tx1"/>
                </a:solidFill>
                <a:latin typeface="Proxima Nova"/>
                <a:ea typeface="Proxima Nova"/>
              </a:rPr>
              <a:t>Before and even after vaccination, it will be essential for everyone to continue to get tested regularly, wear face coverings, maintain physical distance and practice good hand hygiene to help continue to keep our community healthy.</a:t>
            </a:r>
            <a:endParaRPr lang="en-US" sz="2000" dirty="0">
              <a:solidFill>
                <a:schemeClr val="tx1"/>
              </a:solidFill>
              <a:latin typeface="Proxima Nova"/>
              <a:ea typeface="Proxima Nova"/>
            </a:endParaRPr>
          </a:p>
          <a:p>
            <a:pPr marL="76200">
              <a:spcBef>
                <a:spcPts val="2500"/>
              </a:spcBef>
              <a:buClr>
                <a:srgbClr val="002855"/>
              </a:buClr>
              <a:buSzPts val="2400"/>
            </a:pPr>
            <a:br>
              <a:rPr lang="en-US" sz="2000" dirty="0">
                <a:solidFill>
                  <a:schemeClr val="tx1"/>
                </a:solidFill>
              </a:rPr>
            </a:br>
            <a:endParaRPr lang="en-US" sz="2000">
              <a:solidFill>
                <a:schemeClr val="tx1"/>
              </a:solidFill>
            </a:endParaRPr>
          </a:p>
          <a:p>
            <a:pPr marL="457200" indent="-381000">
              <a:spcBef>
                <a:spcPts val="2500"/>
              </a:spcBef>
              <a:buClr>
                <a:srgbClr val="002855"/>
              </a:buClr>
              <a:buSzPts val="2400"/>
              <a:buFont typeface="Courier New"/>
              <a:buChar char="o"/>
            </a:pPr>
            <a:endParaRPr lang="en-US" sz="2000" dirty="0">
              <a:solidFill>
                <a:schemeClr val="tx1"/>
              </a:solidFill>
              <a:latin typeface="Proxima Nova"/>
            </a:endParaRPr>
          </a:p>
          <a:p>
            <a:pPr marL="76200">
              <a:spcBef>
                <a:spcPts val="2500"/>
              </a:spcBef>
              <a:buClr>
                <a:srgbClr val="002855"/>
              </a:buClr>
              <a:buSzPts val="2400"/>
            </a:pPr>
            <a:endParaRPr lang="en-US" sz="2000" dirty="0">
              <a:ea typeface="Proxima Nova"/>
            </a:endParaRPr>
          </a:p>
          <a:p>
            <a:pPr marL="457200" indent="-381000">
              <a:spcBef>
                <a:spcPts val="2500"/>
              </a:spcBef>
              <a:buClr>
                <a:srgbClr val="002855"/>
              </a:buClr>
              <a:buSzPts val="2400"/>
              <a:buFont typeface="Courier New"/>
              <a:buChar char="o"/>
            </a:pPr>
            <a:endParaRPr lang="en-US" sz="2000" dirty="0">
              <a:latin typeface="Proxima Nova"/>
              <a:ea typeface="Proxima Nova"/>
            </a:endParaRPr>
          </a:p>
          <a:p>
            <a:pPr marL="457200" indent="-381000">
              <a:spcBef>
                <a:spcPts val="2500"/>
              </a:spcBef>
              <a:buClr>
                <a:srgbClr val="002855"/>
              </a:buClr>
              <a:buSzPts val="2400"/>
              <a:buFont typeface="Courier New"/>
              <a:buChar char="o"/>
            </a:pPr>
            <a:endParaRPr lang="en-US" sz="2000" dirty="0">
              <a:ea typeface="Proxima Nova"/>
            </a:endParaRPr>
          </a:p>
          <a:p>
            <a:pPr marL="457200" indent="-381000">
              <a:spcBef>
                <a:spcPts val="2500"/>
              </a:spcBef>
              <a:buClr>
                <a:srgbClr val="002855"/>
              </a:buClr>
              <a:buSzPts val="2400"/>
              <a:buFont typeface="Courier New"/>
              <a:buChar char="o"/>
            </a:pPr>
            <a:endParaRPr lang="en-US" sz="2000" dirty="0">
              <a:latin typeface="Proxima Nova"/>
              <a:ea typeface="Proxima Nova"/>
            </a:endParaRPr>
          </a:p>
          <a:p>
            <a:pPr marL="457200" indent="-381000">
              <a:spcBef>
                <a:spcPts val="2500"/>
              </a:spcBef>
              <a:buClr>
                <a:srgbClr val="002855"/>
              </a:buClr>
              <a:buSzPts val="2400"/>
              <a:buFont typeface="Courier New"/>
              <a:buChar char="o"/>
            </a:pPr>
            <a:endParaRPr lang="en-US" sz="2000" dirty="0">
              <a:ea typeface="Proxima Nova"/>
            </a:endParaRPr>
          </a:p>
          <a:p>
            <a:pPr marL="419100" lvl="1" indent="-342900">
              <a:spcBef>
                <a:spcPts val="2500"/>
              </a:spcBef>
              <a:buClr>
                <a:srgbClr val="002855"/>
              </a:buClr>
              <a:buSzPts val="2400"/>
              <a:buFont typeface="Courier New"/>
              <a:buChar char="o"/>
            </a:pPr>
            <a:endParaRPr lang="en-US" sz="2300" u="sng">
              <a:solidFill>
                <a:srgbClr val="0563C1"/>
              </a:solidFill>
              <a:latin typeface="Proxima Nova"/>
              <a:ea typeface="Proxima Nova"/>
            </a:endParaRPr>
          </a:p>
        </p:txBody>
      </p:sp>
      <p:pic>
        <p:nvPicPr>
          <p:cNvPr id="7" name="Audio 6">
            <a:hlinkClick r:id="" action="ppaction://media"/>
            <a:extLst>
              <a:ext uri="{FF2B5EF4-FFF2-40B4-BE49-F238E27FC236}">
                <a16:creationId xmlns:a16="http://schemas.microsoft.com/office/drawing/2014/main" id="{105D325F-FA2E-1245-BCCA-76CA5035440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061838830"/>
      </p:ext>
    </p:extLst>
  </p:cSld>
  <p:clrMapOvr>
    <a:masterClrMapping/>
  </p:clrMapOvr>
  <mc:AlternateContent xmlns:mc="http://schemas.openxmlformats.org/markup-compatibility/2006" xmlns:p14="http://schemas.microsoft.com/office/powerpoint/2010/main">
    <mc:Choice Requires="p14">
      <p:transition spd="slow" p14:dur="2000" advTm="45523"/>
    </mc:Choice>
    <mc:Fallback xmlns="">
      <p:transition spd="slow" advTm="45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pic>
        <p:nvPicPr>
          <p:cNvPr id="3" name="Picture 3" descr="Icon&#10;&#10;Description automatically generated">
            <a:extLst>
              <a:ext uri="{FF2B5EF4-FFF2-40B4-BE49-F238E27FC236}">
                <a16:creationId xmlns:a16="http://schemas.microsoft.com/office/drawing/2014/main" id="{A0882491-7FD1-4F0F-AFE8-00A64D5375C6}"/>
              </a:ext>
            </a:extLst>
          </p:cNvPr>
          <p:cNvPicPr>
            <a:picLocks noChangeAspect="1"/>
          </p:cNvPicPr>
          <p:nvPr/>
        </p:nvPicPr>
        <p:blipFill>
          <a:blip r:embed="rId6"/>
          <a:stretch>
            <a:fillRect/>
          </a:stretch>
        </p:blipFill>
        <p:spPr>
          <a:xfrm>
            <a:off x="9353910" y="1714698"/>
            <a:ext cx="2743200" cy="3572379"/>
          </a:xfrm>
          <a:prstGeom prst="rect">
            <a:avLst/>
          </a:prstGeom>
        </p:spPr>
      </p:pic>
      <p:sp>
        <p:nvSpPr>
          <p:cNvPr id="108" name="Google Shape;108;p16"/>
          <p:cNvSpPr txBox="1"/>
          <p:nvPr/>
        </p:nvSpPr>
        <p:spPr>
          <a:xfrm>
            <a:off x="504384" y="355800"/>
            <a:ext cx="11298774" cy="6156600"/>
          </a:xfrm>
          <a:prstGeom prst="rect">
            <a:avLst/>
          </a:prstGeom>
          <a:noFill/>
          <a:ln>
            <a:noFill/>
          </a:ln>
        </p:spPr>
        <p:txBody>
          <a:bodyPr spcFirstLastPara="1" wrap="square" lIns="91425" tIns="45700" rIns="91425" bIns="45700" anchor="t" anchorCtr="0">
            <a:noAutofit/>
          </a:bodyPr>
          <a:lstStyle/>
          <a:p>
            <a:pPr algn="ctr"/>
            <a:r>
              <a:rPr lang="en-US" sz="5000" b="1">
                <a:solidFill>
                  <a:srgbClr val="481268"/>
                </a:solidFill>
                <a:latin typeface="Proxima Nova"/>
                <a:sym typeface="Proxima Nova"/>
              </a:rPr>
              <a:t>Check Out Your Vaccine Eligibility</a:t>
            </a:r>
            <a:endParaRPr lang="en-US"/>
          </a:p>
          <a:p>
            <a:pPr marL="76200">
              <a:spcBef>
                <a:spcPts val="2500"/>
              </a:spcBef>
              <a:buClr>
                <a:srgbClr val="002855"/>
              </a:buClr>
              <a:buSzPts val="2400"/>
            </a:pPr>
            <a:r>
              <a:rPr lang="en-US" sz="2200" b="1">
                <a:solidFill>
                  <a:srgbClr val="002060"/>
                </a:solidFill>
                <a:latin typeface="Proxima Nova"/>
              </a:rPr>
              <a:t>In California, the vaccine has been distributed to the following groups:</a:t>
            </a:r>
          </a:p>
          <a:p>
            <a:pPr marL="457200" indent="-381000">
              <a:spcBef>
                <a:spcPts val="2500"/>
              </a:spcBef>
              <a:buClr>
                <a:srgbClr val="002855"/>
              </a:buClr>
              <a:buSzPts val="2400"/>
              <a:buFont typeface="Proxima Nova"/>
              <a:buChar char="●"/>
            </a:pPr>
            <a:r>
              <a:rPr lang="en-US" sz="2200">
                <a:solidFill>
                  <a:srgbClr val="002060"/>
                </a:solidFill>
                <a:ea typeface="Proxima Nova"/>
              </a:rPr>
              <a:t>Phase 1A: Healthcare workers &amp; long-term care residents</a:t>
            </a:r>
            <a:endParaRPr lang="en-US" sz="2200" dirty="0">
              <a:solidFill>
                <a:srgbClr val="002060"/>
              </a:solidFill>
              <a:ea typeface="Proxima Nova"/>
              <a:sym typeface="Proxima Nova"/>
            </a:endParaRPr>
          </a:p>
          <a:p>
            <a:pPr marL="457200" indent="-381000">
              <a:spcBef>
                <a:spcPts val="2500"/>
              </a:spcBef>
              <a:buClr>
                <a:srgbClr val="002855"/>
              </a:buClr>
              <a:buSzPts val="2400"/>
              <a:buFont typeface="Proxima Nova"/>
              <a:buChar char="●"/>
            </a:pPr>
            <a:r>
              <a:rPr lang="en-US" sz="2200">
                <a:solidFill>
                  <a:srgbClr val="002060"/>
                </a:solidFill>
                <a:ea typeface="Proxima Nova"/>
              </a:rPr>
              <a:t>Phase 1B: People 65+ years old. People working in Agriculture/Food, Education/Childcare, Emergency Services</a:t>
            </a:r>
            <a:endParaRPr lang="en-US" sz="2200" dirty="0">
              <a:solidFill>
                <a:srgbClr val="002060"/>
              </a:solidFill>
              <a:ea typeface="Proxima Nova"/>
              <a:sym typeface="Proxima Nova"/>
            </a:endParaRPr>
          </a:p>
          <a:p>
            <a:pPr marL="76200">
              <a:spcBef>
                <a:spcPts val="2500"/>
              </a:spcBef>
              <a:buClr>
                <a:srgbClr val="002855"/>
              </a:buClr>
              <a:buSzPts val="2400"/>
            </a:pPr>
            <a:r>
              <a:rPr lang="en-US" sz="2200" b="1">
                <a:solidFill>
                  <a:srgbClr val="002060"/>
                </a:solidFill>
                <a:ea typeface="Proxima Nova"/>
              </a:rPr>
              <a:t>Appointments are now open for</a:t>
            </a:r>
            <a:r>
              <a:rPr lang="en-US" sz="2200" b="1" dirty="0">
                <a:solidFill>
                  <a:srgbClr val="002060"/>
                </a:solidFill>
                <a:ea typeface="Proxima Nova"/>
              </a:rPr>
              <a:t> </a:t>
            </a:r>
            <a:r>
              <a:rPr lang="en-US" sz="2200" b="1">
                <a:solidFill>
                  <a:srgbClr val="002060"/>
                </a:solidFill>
                <a:ea typeface="Proxima Nova"/>
              </a:rPr>
              <a:t>High-Risk 16+ years old individuals.</a:t>
            </a:r>
            <a:endParaRPr lang="en-US" sz="2200" b="1" dirty="0">
              <a:solidFill>
                <a:srgbClr val="002060"/>
              </a:solidFill>
              <a:ea typeface="Proxima Nova"/>
            </a:endParaRPr>
          </a:p>
          <a:p>
            <a:pPr marL="457200" indent="-381000">
              <a:spcBef>
                <a:spcPts val="2500"/>
              </a:spcBef>
              <a:buClr>
                <a:srgbClr val="002855"/>
              </a:buClr>
              <a:buSzPts val="2400"/>
              <a:buFont typeface="Proxima Nova"/>
              <a:buChar char="●"/>
            </a:pPr>
            <a:r>
              <a:rPr lang="en-US" sz="2200">
                <a:solidFill>
                  <a:srgbClr val="002060"/>
                </a:solidFill>
                <a:ea typeface="Proxima Nova"/>
                <a:sym typeface="Proxima Nova"/>
              </a:rPr>
              <a:t>April 1, 2021: Individuals 50+ years old.</a:t>
            </a:r>
            <a:endParaRPr lang="en-US" sz="2200" dirty="0">
              <a:solidFill>
                <a:srgbClr val="002060"/>
              </a:solidFill>
              <a:ea typeface="Proxima Nova"/>
            </a:endParaRPr>
          </a:p>
          <a:p>
            <a:pPr marL="457200" indent="-381000">
              <a:spcBef>
                <a:spcPts val="2500"/>
              </a:spcBef>
              <a:buClr>
                <a:srgbClr val="002855"/>
              </a:buClr>
              <a:buSzPts val="2400"/>
              <a:buFont typeface="Proxima Nova"/>
              <a:buChar char="●"/>
            </a:pPr>
            <a:r>
              <a:rPr lang="en-US" sz="2200">
                <a:solidFill>
                  <a:srgbClr val="002060"/>
                </a:solidFill>
                <a:ea typeface="Proxima Nova"/>
              </a:rPr>
              <a:t>April 15, 2021: Everyone 16+ years old.</a:t>
            </a:r>
            <a:endParaRPr lang="en-US" sz="2200" dirty="0">
              <a:solidFill>
                <a:srgbClr val="002060"/>
              </a:solidFill>
              <a:ea typeface="Proxima Nova"/>
              <a:sym typeface="Proxima Nova"/>
            </a:endParaRPr>
          </a:p>
          <a:p>
            <a:pPr marL="457200" indent="-381000">
              <a:spcBef>
                <a:spcPts val="2500"/>
              </a:spcBef>
              <a:buClr>
                <a:srgbClr val="002855"/>
              </a:buClr>
              <a:buSzPts val="2400"/>
              <a:buFont typeface="Proxima Nova"/>
              <a:buChar char="●"/>
            </a:pPr>
            <a:endParaRPr lang="en-US" sz="2200" dirty="0">
              <a:solidFill>
                <a:srgbClr val="002060"/>
              </a:solidFill>
              <a:ea typeface="Proxima Nova"/>
              <a:sym typeface="Proxima Nova"/>
            </a:endParaRPr>
          </a:p>
          <a:p>
            <a:pPr algn="ctr"/>
            <a:r>
              <a:rPr lang="en-US" sz="2300" b="1">
                <a:solidFill>
                  <a:srgbClr val="002855"/>
                </a:solidFill>
                <a:latin typeface="Proxima Nova"/>
                <a:ea typeface="Proxima Nova"/>
                <a:cs typeface="Proxima Nova"/>
                <a:sym typeface="Proxima Nova"/>
              </a:rPr>
              <a:t>California Department of Public Health MyTurn Site:</a:t>
            </a:r>
            <a:br>
              <a:rPr lang="en-US" sz="2300" dirty="0">
                <a:latin typeface="Proxima Nova"/>
                <a:ea typeface="Proxima Nova"/>
                <a:cs typeface="Proxima Nova"/>
              </a:rPr>
            </a:br>
            <a:r>
              <a:rPr lang="en-US" sz="2300" dirty="0">
                <a:ea typeface="Proxima Nova"/>
                <a:hlinkClick r:id="rId7"/>
              </a:rPr>
              <a:t>https://myturn.ca.gov/</a:t>
            </a:r>
            <a:endParaRPr lang="en-US" sz="2300" u="sng">
              <a:ea typeface="Proxima Nova"/>
              <a:cs typeface="Proxima Nova"/>
            </a:endParaRPr>
          </a:p>
        </p:txBody>
      </p:sp>
      <p:pic>
        <p:nvPicPr>
          <p:cNvPr id="109" name="Google Shape;109;p16"/>
          <p:cNvPicPr preferRelativeResize="0"/>
          <p:nvPr/>
        </p:nvPicPr>
        <p:blipFill rotWithShape="1">
          <a:blip r:embed="rId8">
            <a:alphaModFix/>
          </a:blip>
          <a:srcRect l="20231" r="20385"/>
          <a:stretch/>
        </p:blipFill>
        <p:spPr>
          <a:xfrm>
            <a:off x="10144750" y="5929800"/>
            <a:ext cx="1951249" cy="876200"/>
          </a:xfrm>
          <a:prstGeom prst="rect">
            <a:avLst/>
          </a:prstGeom>
          <a:noFill/>
          <a:ln>
            <a:noFill/>
          </a:ln>
        </p:spPr>
      </p:pic>
      <p:pic>
        <p:nvPicPr>
          <p:cNvPr id="4" name="Audio 3">
            <a:hlinkClick r:id="" action="ppaction://media"/>
            <a:extLst>
              <a:ext uri="{FF2B5EF4-FFF2-40B4-BE49-F238E27FC236}">
                <a16:creationId xmlns:a16="http://schemas.microsoft.com/office/drawing/2014/main" id="{15EE5D6A-9530-DD4D-A0F8-907A8E8B8B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770"/>
    </mc:Choice>
    <mc:Fallback xmlns="">
      <p:transition spd="slow" advTm="5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475629" y="413310"/>
            <a:ext cx="5130888" cy="6156600"/>
          </a:xfrm>
          <a:prstGeom prst="rect">
            <a:avLst/>
          </a:prstGeom>
          <a:noFill/>
          <a:ln>
            <a:noFill/>
          </a:ln>
        </p:spPr>
        <p:txBody>
          <a:bodyPr spcFirstLastPara="1" wrap="square" lIns="91425" tIns="45700" rIns="91425" bIns="45700" anchor="t" anchorCtr="0">
            <a:noAutofit/>
          </a:bodyPr>
          <a:lstStyle/>
          <a:p>
            <a:pPr algn="ctr"/>
            <a:r>
              <a:rPr lang="en-US" sz="4800" b="1" dirty="0">
                <a:solidFill>
                  <a:srgbClr val="481268"/>
                </a:solidFill>
                <a:latin typeface="Proxima Nova"/>
                <a:sym typeface="Proxima Nova"/>
              </a:rPr>
              <a:t>Check Out Your Vaccine </a:t>
            </a:r>
            <a:r>
              <a:rPr lang="en-US" sz="4800" b="1">
                <a:solidFill>
                  <a:srgbClr val="481268"/>
                </a:solidFill>
                <a:latin typeface="Proxima Nova"/>
                <a:sym typeface="Proxima Nova"/>
              </a:rPr>
              <a:t>Eligibility</a:t>
            </a:r>
            <a:endParaRPr lang="en-US" sz="4800"/>
          </a:p>
          <a:p>
            <a:pPr marL="76200" algn="ctr">
              <a:spcBef>
                <a:spcPts val="2500"/>
              </a:spcBef>
              <a:buSzPts val="2400"/>
            </a:pPr>
            <a:r>
              <a:rPr lang="en-US" sz="2800" b="1">
                <a:solidFill>
                  <a:srgbClr val="002855"/>
                </a:solidFill>
                <a:latin typeface="Proxima Nova"/>
                <a:ea typeface="Proxima Nova"/>
                <a:cs typeface="Proxima Nova"/>
                <a:sym typeface="Proxima Nova"/>
              </a:rPr>
              <a:t>California Department of Public Health MyTurn Site:</a:t>
            </a:r>
            <a:br>
              <a:rPr lang="en-US" sz="2800" dirty="0">
                <a:latin typeface="Proxima Nova"/>
                <a:ea typeface="Proxima Nova"/>
                <a:cs typeface="Proxima Nova"/>
              </a:rPr>
            </a:br>
            <a:r>
              <a:rPr lang="en-US" sz="2800" dirty="0">
                <a:ea typeface="Proxima Nova"/>
                <a:hlinkClick r:id="rId6"/>
              </a:rPr>
              <a:t>https://myturn.ca.gov/</a:t>
            </a:r>
            <a:endParaRPr lang="en-US" sz="2800" u="sng">
              <a:ea typeface="Proxima Nova"/>
              <a:cs typeface="Proxima Nova"/>
            </a:endParaRPr>
          </a:p>
        </p:txBody>
      </p:sp>
      <p:pic>
        <p:nvPicPr>
          <p:cNvPr id="2" name="Picture 3" descr="Graphical user interface, text, application, Word&#10;&#10;Description automatically generated">
            <a:extLst>
              <a:ext uri="{FF2B5EF4-FFF2-40B4-BE49-F238E27FC236}">
                <a16:creationId xmlns:a16="http://schemas.microsoft.com/office/drawing/2014/main" id="{8A0F4A03-9E42-43D9-9555-E86D23F7FC86}"/>
              </a:ext>
            </a:extLst>
          </p:cNvPr>
          <p:cNvPicPr>
            <a:picLocks noChangeAspect="1"/>
          </p:cNvPicPr>
          <p:nvPr/>
        </p:nvPicPr>
        <p:blipFill>
          <a:blip r:embed="rId7"/>
          <a:stretch>
            <a:fillRect/>
          </a:stretch>
        </p:blipFill>
        <p:spPr>
          <a:xfrm>
            <a:off x="5975230" y="407718"/>
            <a:ext cx="5733690" cy="6042566"/>
          </a:xfrm>
          <a:prstGeom prst="rect">
            <a:avLst/>
          </a:prstGeom>
        </p:spPr>
      </p:pic>
      <p:pic>
        <p:nvPicPr>
          <p:cNvPr id="3" name="Picture 3">
            <a:extLst>
              <a:ext uri="{FF2B5EF4-FFF2-40B4-BE49-F238E27FC236}">
                <a16:creationId xmlns:a16="http://schemas.microsoft.com/office/drawing/2014/main" id="{C51EE81E-E25E-4C46-8074-17C884579CDF}"/>
              </a:ext>
            </a:extLst>
          </p:cNvPr>
          <p:cNvPicPr>
            <a:picLocks noChangeAspect="1"/>
          </p:cNvPicPr>
          <p:nvPr/>
        </p:nvPicPr>
        <p:blipFill>
          <a:blip r:embed="rId8"/>
          <a:stretch>
            <a:fillRect/>
          </a:stretch>
        </p:blipFill>
        <p:spPr>
          <a:xfrm>
            <a:off x="1676400" y="3916664"/>
            <a:ext cx="2743200" cy="2360221"/>
          </a:xfrm>
          <a:prstGeom prst="rect">
            <a:avLst/>
          </a:prstGeom>
        </p:spPr>
      </p:pic>
      <p:pic>
        <p:nvPicPr>
          <p:cNvPr id="4" name="Audio 3">
            <a:hlinkClick r:id="" action="ppaction://media"/>
            <a:extLst>
              <a:ext uri="{FF2B5EF4-FFF2-40B4-BE49-F238E27FC236}">
                <a16:creationId xmlns:a16="http://schemas.microsoft.com/office/drawing/2014/main" id="{3ACD07D3-44A4-0D4D-9DD1-415F806BCD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11178534"/>
      </p:ext>
    </p:extLst>
  </p:cSld>
  <p:clrMapOvr>
    <a:masterClrMapping/>
  </p:clrMapOvr>
  <mc:AlternateContent xmlns:mc="http://schemas.openxmlformats.org/markup-compatibility/2006" xmlns:p14="http://schemas.microsoft.com/office/powerpoint/2010/main">
    <mc:Choice Requires="p14">
      <p:transition spd="slow" p14:dur="2000" advTm="23610"/>
    </mc:Choice>
    <mc:Fallback xmlns="">
      <p:transition spd="slow" advTm="2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1050723" y="-3634"/>
            <a:ext cx="10076700" cy="6156600"/>
          </a:xfrm>
          <a:prstGeom prst="rect">
            <a:avLst/>
          </a:prstGeom>
          <a:noFill/>
          <a:ln>
            <a:noFill/>
          </a:ln>
        </p:spPr>
        <p:txBody>
          <a:bodyPr spcFirstLastPara="1" wrap="square" lIns="91425" tIns="45700" rIns="91425" bIns="45700" anchor="t" anchorCtr="0">
            <a:noAutofit/>
          </a:bodyPr>
          <a:lstStyle/>
          <a:p>
            <a:pPr algn="ctr"/>
            <a:r>
              <a:rPr lang="en-US" sz="2800" b="1" dirty="0">
                <a:solidFill>
                  <a:srgbClr val="481268"/>
                </a:solidFill>
                <a:latin typeface="Proxima Nova"/>
                <a:sym typeface="Proxima Nova"/>
              </a:rPr>
              <a:t>References</a:t>
            </a:r>
            <a:endParaRPr lang="en-US" sz="2800"/>
          </a:p>
          <a:p>
            <a:pPr marL="457200" indent="-457200">
              <a:buAutoNum type="arabicPeriod"/>
            </a:pPr>
            <a:r>
              <a:rPr lang="en-US" sz="1500" dirty="0">
                <a:sym typeface="Proxima Nova"/>
              </a:rPr>
              <a:t>CDC</a:t>
            </a:r>
            <a:r>
              <a:rPr lang="en-US" sz="1500" dirty="0"/>
              <a:t>. Coronavirus Disease 2019 (COVID-19). Centers for Disease Control and Prevention. Published February 11, 2020. Accessed March </a:t>
            </a:r>
            <a:r>
              <a:rPr lang="en-US" sz="1500"/>
              <a:t>24</a:t>
            </a:r>
            <a:r>
              <a:rPr lang="en-US" sz="1500" dirty="0"/>
              <a:t>, 2021. </a:t>
            </a:r>
            <a:r>
              <a:rPr lang="en-US" sz="1500" dirty="0">
                <a:hlinkClick r:id="rId6"/>
              </a:rPr>
              <a:t>https://www.cdc.gov/coronavirus/2019-ncov/cdcresponse/about-COVID-19.html</a:t>
            </a:r>
            <a:endParaRPr lang="en-US" sz="1500" dirty="0"/>
          </a:p>
          <a:p>
            <a:pPr marL="457200" indent="-457200">
              <a:buAutoNum type="arabicPeriod"/>
            </a:pPr>
            <a:r>
              <a:rPr lang="en-US" sz="1500" dirty="0"/>
              <a:t>CDC. COVID-19 and Your Health</a:t>
            </a:r>
            <a:r>
              <a:rPr lang="en-US" sz="1500"/>
              <a:t>: How COVID-19 Spreads. Centers </a:t>
            </a:r>
            <a:r>
              <a:rPr lang="en-US" sz="1500" dirty="0"/>
              <a:t>for Disease Control and Prevention. Published October 28, 2020. Accessed March 23, 2021. </a:t>
            </a:r>
            <a:r>
              <a:rPr lang="en-US" sz="1500" dirty="0">
                <a:hlinkClick r:id="rId7"/>
              </a:rPr>
              <a:t>https://www.cdc.gov/coronavirus/2019-ncov/prevent-getting-sick/how-covid-spreads.html</a:t>
            </a:r>
            <a:endParaRPr lang="en-US"/>
          </a:p>
          <a:p>
            <a:pPr marL="457200" indent="-457200">
              <a:buAutoNum type="arabicPeriod"/>
            </a:pPr>
            <a:r>
              <a:rPr lang="en-US" sz="1500" dirty="0"/>
              <a:t>CDC. Understanding mRNA COVID-19 Vaccines. Centers for Disease Control and Prevention. Published March 4, 2021. Accessed March </a:t>
            </a:r>
            <a:r>
              <a:rPr lang="en-US" sz="1500"/>
              <a:t>24</a:t>
            </a:r>
            <a:r>
              <a:rPr lang="en-US" sz="1500" dirty="0"/>
              <a:t>, 2021. </a:t>
            </a:r>
            <a:r>
              <a:rPr lang="en-US" sz="1500" dirty="0">
                <a:hlinkClick r:id="rId8"/>
              </a:rPr>
              <a:t>https://www.cdc.gov/coronavirus/2019-ncov/vaccines/different-vaccines/mrna.html</a:t>
            </a:r>
            <a:endParaRPr lang="en-US" sz="1500" dirty="0"/>
          </a:p>
          <a:p>
            <a:pPr marL="457200" indent="-457200">
              <a:buAutoNum type="arabicPeriod"/>
            </a:pPr>
            <a:r>
              <a:rPr lang="en-US" sz="1500"/>
              <a:t>COVID-19 Vaccines: Infographic | Johns Hopkins Medicine. Accessed March 24, 2021. </a:t>
            </a:r>
            <a:r>
              <a:rPr lang="en-US" sz="1500" dirty="0">
                <a:hlinkClick r:id="rId9"/>
              </a:rPr>
              <a:t>https://www.hopkinsmedicine.org/health/conditions-and-diseases/coronavirus/coronavirus-vaccines-infographic</a:t>
            </a:r>
            <a:endParaRPr lang="en-US"/>
          </a:p>
          <a:p>
            <a:pPr marL="457200" indent="-457200">
              <a:buAutoNum type="arabicPeriod"/>
            </a:pPr>
            <a:r>
              <a:rPr lang="en-US" sz="1500"/>
              <a:t>CDC. Understanding Viral Vector COVID-19 Vaccines. Centers for Disease Control and Prevention. Published March 2, 2021. Accessed March 24, 2021. </a:t>
            </a:r>
            <a:r>
              <a:rPr lang="en-US" sz="1500" dirty="0">
                <a:hlinkClick r:id="rId10"/>
              </a:rPr>
              <a:t>https://www.cdc.gov/coronavirus/2019-ncov/vaccines/different-vaccines/viralvector.html</a:t>
            </a:r>
            <a:endParaRPr lang="en-US"/>
          </a:p>
          <a:p>
            <a:pPr marL="457200" indent="-457200">
              <a:buAutoNum type="arabicPeriod"/>
            </a:pPr>
            <a:r>
              <a:rPr lang="en-US" sz="1500"/>
              <a:t>Comparing the COVID-19 Vaccines: How Are They Different? Yale Medicine. Accessed March 29, 2021. </a:t>
            </a:r>
            <a:r>
              <a:rPr lang="en-US" sz="1500" dirty="0">
                <a:hlinkClick r:id="rId11"/>
              </a:rPr>
              <a:t>https://www.yalemedicine.org/news/covid-19-vaccine-comparison</a:t>
            </a:r>
            <a:endParaRPr lang="en-US" sz="1500"/>
          </a:p>
          <a:p>
            <a:pPr marL="457200" indent="-457200">
              <a:buAutoNum type="arabicPeriod"/>
            </a:pPr>
            <a:r>
              <a:rPr lang="en-US" sz="1500"/>
              <a:t>Vaccine Glossary of Terms | CDC. Published July 31, 2020. Accessed March 29, 2021. </a:t>
            </a:r>
            <a:r>
              <a:rPr lang="en-US" sz="1500" dirty="0">
                <a:hlinkClick r:id="rId12"/>
              </a:rPr>
              <a:t>https://www.cdc.gov/vaccines/terms/glossary.html</a:t>
            </a:r>
            <a:endParaRPr lang="en-US"/>
          </a:p>
          <a:p>
            <a:pPr marL="457200" indent="-457200">
              <a:buAutoNum type="arabicPeriod"/>
            </a:pPr>
            <a:r>
              <a:rPr lang="en-US" sz="1500"/>
              <a:t>Linka K, </a:t>
            </a:r>
            <a:r>
              <a:rPr lang="en-US" sz="1500" dirty="0" err="1"/>
              <a:t>Peirlinck</a:t>
            </a:r>
            <a:r>
              <a:rPr lang="en-US" sz="1500"/>
              <a:t> M, Kuhl E. The reproduction number of COVID-19 and its correlation with public health interventions. </a:t>
            </a:r>
            <a:r>
              <a:rPr lang="en-US" sz="1500" i="1" dirty="0" err="1"/>
              <a:t>medRxiv</a:t>
            </a:r>
            <a:r>
              <a:rPr lang="en-US" sz="1500"/>
              <a:t>. Published online July 7, 2020. doi:10.1101/2020.05.01.20088047.</a:t>
            </a:r>
          </a:p>
          <a:p>
            <a:pPr marL="457200" indent="-457200">
              <a:buAutoNum type="arabicPeriod"/>
            </a:pPr>
            <a:r>
              <a:rPr lang="en-US" sz="1500"/>
              <a:t>CDC. COVID-19 and Your Health: Safety of COVID-19 Vaccines. Centers for Disease Control and Prevention. Published February 11, 2020. Accessed March 29, 2021. </a:t>
            </a:r>
            <a:r>
              <a:rPr lang="en-US" sz="1500" dirty="0">
                <a:hlinkClick r:id="rId13"/>
              </a:rPr>
              <a:t>https://www.cdc.gov/coronavirus/2019-ncov/vaccines/safety/safety-of-vaccines.html</a:t>
            </a:r>
            <a:endParaRPr lang="en-US" sz="1500"/>
          </a:p>
          <a:p>
            <a:pPr marL="457200" indent="-457200">
              <a:buAutoNum type="arabicPeriod"/>
            </a:pPr>
            <a:r>
              <a:rPr lang="en-US" sz="1500" dirty="0"/>
              <a:t>CDC. COVID-19 Vaccine Facts. Centers for Disease Control and Prevention. Published March 11, 2021. Accessed March 22, 2021. </a:t>
            </a:r>
            <a:r>
              <a:rPr lang="en-US" sz="1500" dirty="0">
                <a:hlinkClick r:id="rId14"/>
              </a:rPr>
              <a:t>https://www.cdc.gov/coronavirus/2019-ncov/vaccines/facts.html</a:t>
            </a:r>
            <a:endParaRPr lang="en-US"/>
          </a:p>
          <a:p>
            <a:pPr marL="457200" indent="-457200">
              <a:buAutoNum type="arabicPeriod"/>
            </a:pPr>
            <a:r>
              <a:rPr lang="en-US" sz="1500"/>
              <a:t>California S of. Vaccines. Accessed March 29, 2021. </a:t>
            </a:r>
            <a:r>
              <a:rPr lang="en-US" sz="1500" dirty="0">
                <a:hlinkClick r:id="rId15"/>
              </a:rPr>
              <a:t>https://covid19.ca.gov/vaccines/</a:t>
            </a:r>
            <a:endParaRPr lang="en-US"/>
          </a:p>
          <a:p>
            <a:pPr marL="457200" indent="-457200">
              <a:buAutoNum type="arabicPeriod"/>
            </a:pPr>
            <a:endParaRPr lang="en-US" sz="1500" dirty="0">
              <a:ea typeface="Proxima Nova"/>
            </a:endParaRPr>
          </a:p>
          <a:p>
            <a:pPr>
              <a:buClr>
                <a:srgbClr val="002855"/>
              </a:buClr>
              <a:buSzPts val="2400"/>
              <a:buChar char="•"/>
            </a:pPr>
            <a:endParaRPr lang="en-US" sz="1500" dirty="0"/>
          </a:p>
          <a:p>
            <a:pPr marL="533400" indent="-457200">
              <a:spcBef>
                <a:spcPts val="2500"/>
              </a:spcBef>
              <a:buClr>
                <a:srgbClr val="002855"/>
              </a:buClr>
              <a:buSzPts val="2400"/>
              <a:buAutoNum type="arabicPeriod"/>
            </a:pPr>
            <a:endParaRPr lang="en-US" sz="1500" dirty="0">
              <a:ea typeface="Proxima Nova"/>
            </a:endParaRPr>
          </a:p>
          <a:p>
            <a:pPr marL="533400" indent="-457200">
              <a:spcBef>
                <a:spcPts val="2500"/>
              </a:spcBef>
              <a:buClr>
                <a:srgbClr val="002855"/>
              </a:buClr>
              <a:buSzPts val="2400"/>
              <a:buAutoNum type="arabicPeriod"/>
            </a:pPr>
            <a:endParaRPr lang="en-US" sz="1500" u="sng" dirty="0">
              <a:solidFill>
                <a:srgbClr val="0563C1"/>
              </a:solidFill>
              <a:latin typeface="Proxima Nova"/>
              <a:ea typeface="Proxima Nova"/>
            </a:endParaRPr>
          </a:p>
        </p:txBody>
      </p:sp>
      <p:pic>
        <p:nvPicPr>
          <p:cNvPr id="109" name="Google Shape;109;p16"/>
          <p:cNvPicPr preferRelativeResize="0"/>
          <p:nvPr/>
        </p:nvPicPr>
        <p:blipFill rotWithShape="1">
          <a:blip r:embed="rId16">
            <a:alphaModFix/>
          </a:blip>
          <a:srcRect l="20231" r="20385"/>
          <a:stretch/>
        </p:blipFill>
        <p:spPr>
          <a:xfrm>
            <a:off x="10619202" y="6131083"/>
            <a:ext cx="1577438" cy="732426"/>
          </a:xfrm>
          <a:prstGeom prst="rect">
            <a:avLst/>
          </a:prstGeom>
          <a:noFill/>
          <a:ln>
            <a:noFill/>
          </a:ln>
        </p:spPr>
      </p:pic>
      <p:pic>
        <p:nvPicPr>
          <p:cNvPr id="2" name="Audio 1">
            <a:hlinkClick r:id="" action="ppaction://media"/>
            <a:extLst>
              <a:ext uri="{FF2B5EF4-FFF2-40B4-BE49-F238E27FC236}">
                <a16:creationId xmlns:a16="http://schemas.microsoft.com/office/drawing/2014/main" id="{E321F611-5681-E842-8318-EA0A2E06C34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256879" y="5571958"/>
            <a:ext cx="812800" cy="812800"/>
          </a:xfrm>
          <a:prstGeom prst="rect">
            <a:avLst/>
          </a:prstGeom>
        </p:spPr>
      </p:pic>
    </p:spTree>
    <p:extLst>
      <p:ext uri="{BB962C8B-B14F-4D97-AF65-F5344CB8AC3E}">
        <p14:creationId xmlns:p14="http://schemas.microsoft.com/office/powerpoint/2010/main" val="287413395"/>
      </p:ext>
    </p:extLst>
  </p:cSld>
  <p:clrMapOvr>
    <a:masterClrMapping/>
  </p:clrMapOvr>
  <mc:AlternateContent xmlns:mc="http://schemas.openxmlformats.org/markup-compatibility/2006" xmlns:p14="http://schemas.microsoft.com/office/powerpoint/2010/main">
    <mc:Choice Requires="p14">
      <p:transition spd="slow" p14:dur="2000" advTm="11874"/>
    </mc:Choice>
    <mc:Fallback xmlns="">
      <p:transition spd="slow" advTm="11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75"/>
        <p:cNvGrpSpPr/>
        <p:nvPr/>
      </p:nvGrpSpPr>
      <p:grpSpPr>
        <a:xfrm>
          <a:off x="0" y="0"/>
          <a:ext cx="0" cy="0"/>
          <a:chOff x="0" y="0"/>
          <a:chExt cx="0" cy="0"/>
        </a:xfrm>
      </p:grpSpPr>
      <p:sp>
        <p:nvSpPr>
          <p:cNvPr id="176" name="Google Shape;176;p26"/>
          <p:cNvSpPr txBox="1"/>
          <p:nvPr/>
        </p:nvSpPr>
        <p:spPr>
          <a:xfrm>
            <a:off x="906950" y="355800"/>
            <a:ext cx="10076700" cy="57027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Thank You!</a:t>
            </a:r>
            <a:endParaRPr lang="en-US" dirty="0"/>
          </a:p>
          <a:p>
            <a:pPr marL="0" lvl="0" indent="0" algn="ctr" rtl="0">
              <a:lnSpc>
                <a:spcPct val="100000"/>
              </a:lnSpc>
              <a:spcBef>
                <a:spcPts val="2500"/>
              </a:spcBef>
              <a:spcAft>
                <a:spcPts val="0"/>
              </a:spcAft>
              <a:buNone/>
            </a:pPr>
            <a:endParaRPr sz="3100" b="1">
              <a:solidFill>
                <a:srgbClr val="002855"/>
              </a:solidFill>
              <a:latin typeface="Proxima Nova"/>
              <a:ea typeface="Proxima Nova"/>
              <a:cs typeface="Proxima Nova"/>
              <a:sym typeface="Proxima Nova"/>
            </a:endParaRPr>
          </a:p>
          <a:p>
            <a:pPr marL="0" lvl="0" indent="0" algn="l" rtl="0">
              <a:spcBef>
                <a:spcPts val="250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marL="0" lvl="0" indent="0" algn="l" rtl="0">
              <a:spcBef>
                <a:spcPts val="0"/>
              </a:spcBef>
              <a:spcAft>
                <a:spcPts val="0"/>
              </a:spcAft>
              <a:buNone/>
            </a:pPr>
            <a:endParaRPr sz="2500">
              <a:solidFill>
                <a:srgbClr val="002855"/>
              </a:solidFill>
              <a:latin typeface="Proxima Nova"/>
              <a:ea typeface="Proxima Nova"/>
              <a:cs typeface="Proxima Nova"/>
              <a:sym typeface="Proxima Nova"/>
            </a:endParaRPr>
          </a:p>
          <a:p>
            <a:pPr algn="ctr"/>
            <a:endParaRPr lang="en-US" sz="2400" dirty="0">
              <a:latin typeface="Proxima Nova"/>
              <a:ea typeface="Proxima Nova"/>
              <a:cs typeface="Proxima Nova"/>
            </a:endParaRPr>
          </a:p>
          <a:p>
            <a:pPr algn="ctr"/>
            <a:endParaRPr lang="en-US" sz="2400" dirty="0">
              <a:latin typeface="Proxima Nova"/>
              <a:ea typeface="Proxima Nova"/>
              <a:cs typeface="Proxima Nova"/>
            </a:endParaRPr>
          </a:p>
          <a:p>
            <a:pPr algn="ctr"/>
            <a:br>
              <a:rPr lang="en-US" sz="2400" dirty="0">
                <a:latin typeface="Proxima Nova"/>
                <a:ea typeface="Proxima Nova"/>
                <a:cs typeface="Proxima Nova"/>
              </a:rPr>
            </a:br>
            <a:r>
              <a:rPr lang="en-US" sz="2400">
                <a:solidFill>
                  <a:srgbClr val="002855"/>
                </a:solidFill>
                <a:latin typeface="Proxima Nova"/>
                <a:ea typeface="Proxima Nova"/>
                <a:cs typeface="Proxima Nova"/>
                <a:sym typeface="Proxima Nova"/>
              </a:rPr>
              <a:t>More Information: </a:t>
            </a:r>
            <a:r>
              <a:rPr lang="en-US" sz="2400" u="sng" dirty="0">
                <a:solidFill>
                  <a:schemeClr val="hlink"/>
                </a:solid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campusready.ucdavis.edu</a:t>
            </a:r>
            <a:r>
              <a:rPr lang="en-US" sz="2400" dirty="0">
                <a:solidFill>
                  <a:srgbClr val="002855"/>
                </a:solidFill>
                <a:latin typeface="Proxima Nova"/>
                <a:ea typeface="Proxima Nova"/>
                <a:cs typeface="Proxima Nova"/>
                <a:sym typeface="Proxima Nova"/>
              </a:rPr>
              <a:t> </a:t>
            </a:r>
            <a:endParaRPr sz="2400">
              <a:solidFill>
                <a:srgbClr val="002855"/>
              </a:solidFill>
              <a:latin typeface="Proxima Nova"/>
              <a:ea typeface="Proxima Nova"/>
              <a:cs typeface="Proxima Nova"/>
            </a:endParaRPr>
          </a:p>
        </p:txBody>
      </p:sp>
      <p:pic>
        <p:nvPicPr>
          <p:cNvPr id="177" name="Google Shape;177;p26"/>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pic>
        <p:nvPicPr>
          <p:cNvPr id="2" name="Google Shape;94;p14" descr="A picture containing text, dark&#10;&#10;Description automatically generated">
            <a:extLst>
              <a:ext uri="{FF2B5EF4-FFF2-40B4-BE49-F238E27FC236}">
                <a16:creationId xmlns:a16="http://schemas.microsoft.com/office/drawing/2014/main" id="{610A8157-E4FF-4939-86D0-7C7144863729}"/>
              </a:ext>
            </a:extLst>
          </p:cNvPr>
          <p:cNvPicPr preferRelativeResize="0"/>
          <p:nvPr/>
        </p:nvPicPr>
        <p:blipFill rotWithShape="1">
          <a:blip r:embed="rId8">
            <a:alphaModFix/>
          </a:blip>
          <a:srcRect l="17383" t="15490" r="23948" b="9821"/>
          <a:stretch/>
        </p:blipFill>
        <p:spPr>
          <a:xfrm>
            <a:off x="4536884" y="1287679"/>
            <a:ext cx="2818802" cy="4643999"/>
          </a:xfrm>
          <a:prstGeom prst="rect">
            <a:avLst/>
          </a:prstGeom>
          <a:noFill/>
          <a:ln>
            <a:noFill/>
          </a:ln>
        </p:spPr>
      </p:pic>
      <p:pic>
        <p:nvPicPr>
          <p:cNvPr id="3" name="Audio 2">
            <a:hlinkClick r:id="" action="ppaction://media"/>
            <a:extLst>
              <a:ext uri="{FF2B5EF4-FFF2-40B4-BE49-F238E27FC236}">
                <a16:creationId xmlns:a16="http://schemas.microsoft.com/office/drawing/2014/main" id="{ADB96467-8069-F140-9D6D-D872DDDAC90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46709462"/>
      </p:ext>
    </p:extLst>
  </p:cSld>
  <p:clrMapOvr>
    <a:masterClrMapping/>
  </p:clrMapOvr>
  <mc:AlternateContent xmlns:mc="http://schemas.openxmlformats.org/markup-compatibility/2006" xmlns:p14="http://schemas.microsoft.com/office/powerpoint/2010/main">
    <mc:Choice Requires="p14">
      <p:transition spd="slow" p14:dur="2000" advTm="7397"/>
    </mc:Choice>
    <mc:Fallback xmlns="">
      <p:transition spd="slow" advTm="7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pic>
        <p:nvPicPr>
          <p:cNvPr id="2" name="Picture 2">
            <a:extLst>
              <a:ext uri="{FF2B5EF4-FFF2-40B4-BE49-F238E27FC236}">
                <a16:creationId xmlns:a16="http://schemas.microsoft.com/office/drawing/2014/main" id="{E1C1915C-0325-427E-A252-36353D1D8701}"/>
              </a:ext>
            </a:extLst>
          </p:cNvPr>
          <p:cNvPicPr>
            <a:picLocks noChangeAspect="1"/>
          </p:cNvPicPr>
          <p:nvPr/>
        </p:nvPicPr>
        <p:blipFill>
          <a:blip r:embed="rId6"/>
          <a:stretch>
            <a:fillRect/>
          </a:stretch>
        </p:blipFill>
        <p:spPr>
          <a:xfrm>
            <a:off x="7351307" y="1435986"/>
            <a:ext cx="3116487" cy="4426682"/>
          </a:xfrm>
          <a:prstGeom prst="rect">
            <a:avLst/>
          </a:prstGeom>
        </p:spPr>
      </p:pic>
      <p:sp>
        <p:nvSpPr>
          <p:cNvPr id="108" name="Google Shape;108;p16"/>
          <p:cNvSpPr txBox="1"/>
          <p:nvPr/>
        </p:nvSpPr>
        <p:spPr>
          <a:xfrm>
            <a:off x="906950" y="355800"/>
            <a:ext cx="10076700" cy="6156600"/>
          </a:xfrm>
          <a:prstGeom prst="rect">
            <a:avLst/>
          </a:prstGeom>
          <a:noFill/>
          <a:ln>
            <a:noFill/>
          </a:ln>
        </p:spPr>
        <p:txBody>
          <a:bodyPr spcFirstLastPara="1" wrap="square" lIns="91425" tIns="45700" rIns="91425" bIns="45700" anchor="t" anchorCtr="0">
            <a:noAutofit/>
          </a:bodyPr>
          <a:lstStyle/>
          <a:p>
            <a:pPr algn="ctr"/>
            <a:r>
              <a:rPr lang="en-US" sz="4200" b="1" dirty="0">
                <a:solidFill>
                  <a:srgbClr val="481268"/>
                </a:solidFill>
                <a:latin typeface="Proxima Nova"/>
              </a:rPr>
              <a:t>Lesson Overview</a:t>
            </a:r>
            <a:endParaRPr lang="en-US" dirty="0"/>
          </a:p>
          <a:p>
            <a:pPr marL="457200" indent="-381000">
              <a:spcBef>
                <a:spcPts val="2500"/>
              </a:spcBef>
              <a:buClr>
                <a:srgbClr val="002855"/>
              </a:buClr>
              <a:buSzPts val="2400"/>
              <a:buFont typeface="Proxima Nova"/>
              <a:buChar char="●"/>
            </a:pPr>
            <a:endParaRPr lang="en-US" sz="2400" dirty="0">
              <a:solidFill>
                <a:srgbClr val="002855"/>
              </a:solidFill>
              <a:latin typeface="Proxima Nova"/>
              <a:ea typeface="Proxima Nova"/>
              <a:cs typeface="Proxima Nova"/>
            </a:endParaRPr>
          </a:p>
        </p:txBody>
      </p:sp>
      <p:pic>
        <p:nvPicPr>
          <p:cNvPr id="109" name="Google Shape;109;p16"/>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sp>
        <p:nvSpPr>
          <p:cNvPr id="5" name="Google Shape;108;p16">
            <a:extLst>
              <a:ext uri="{FF2B5EF4-FFF2-40B4-BE49-F238E27FC236}">
                <a16:creationId xmlns:a16="http://schemas.microsoft.com/office/drawing/2014/main" id="{38C3F300-71E3-4950-B300-0A4BAA7EFF77}"/>
              </a:ext>
            </a:extLst>
          </p:cNvPr>
          <p:cNvSpPr txBox="1"/>
          <p:nvPr/>
        </p:nvSpPr>
        <p:spPr>
          <a:xfrm>
            <a:off x="1912356" y="690135"/>
            <a:ext cx="8236399" cy="4877016"/>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Proxima Nova"/>
              <a:buChar char="●"/>
            </a:pPr>
            <a:endParaRPr lang="en-US" sz="2800" dirty="0">
              <a:solidFill>
                <a:srgbClr val="002855"/>
              </a:solidFill>
              <a:latin typeface="Proxima Nova"/>
              <a:ea typeface="Proxima Nova"/>
              <a:cs typeface="Proxima Nova"/>
            </a:endParaRPr>
          </a:p>
          <a:p>
            <a:pPr marL="457200" indent="-381000">
              <a:spcBef>
                <a:spcPts val="2500"/>
              </a:spcBef>
              <a:buClr>
                <a:srgbClr val="002855"/>
              </a:buClr>
              <a:buSzPts val="2400"/>
              <a:buFont typeface="Proxima Nova"/>
              <a:buChar char="●"/>
            </a:pPr>
            <a:r>
              <a:rPr lang="en-US" sz="2800" dirty="0">
                <a:solidFill>
                  <a:srgbClr val="002855"/>
                </a:solidFill>
                <a:latin typeface="Proxima Nova"/>
                <a:ea typeface="Proxima Nova"/>
                <a:cs typeface="Proxima Nova"/>
                <a:sym typeface="Proxima Nova"/>
              </a:rPr>
              <a:t>What is COVID-19?</a:t>
            </a:r>
            <a:endParaRPr lang="en-US" sz="2800" dirty="0">
              <a:solidFill>
                <a:srgbClr val="002855"/>
              </a:solidFill>
              <a:latin typeface="Proxima Nova"/>
              <a:ea typeface="Proxima Nova"/>
              <a:cs typeface="Proxima Nova"/>
            </a:endParaRPr>
          </a:p>
          <a:p>
            <a:pPr marL="457200" indent="-381000">
              <a:spcBef>
                <a:spcPts val="2500"/>
              </a:spcBef>
              <a:buClr>
                <a:srgbClr val="002855"/>
              </a:buClr>
              <a:buSzPts val="2400"/>
              <a:buFont typeface="Proxima Nova"/>
              <a:buChar char="●"/>
            </a:pPr>
            <a:r>
              <a:rPr lang="en-US" sz="2800" dirty="0">
                <a:solidFill>
                  <a:srgbClr val="002855"/>
                </a:solidFill>
                <a:latin typeface="Proxima Nova"/>
                <a:ea typeface="Proxima Nova"/>
                <a:cs typeface="Proxima Nova"/>
                <a:sym typeface="Proxima Nova"/>
              </a:rPr>
              <a:t>How COVID-19 Vaccines Work</a:t>
            </a:r>
            <a:endParaRPr sz="2800">
              <a:solidFill>
                <a:srgbClr val="002855"/>
              </a:solidFill>
              <a:latin typeface="Proxima Nova"/>
              <a:ea typeface="Proxima Nova"/>
              <a:cs typeface="Proxima Nova"/>
            </a:endParaRPr>
          </a:p>
          <a:p>
            <a:pPr marL="457200" indent="-381000">
              <a:spcBef>
                <a:spcPts val="2500"/>
              </a:spcBef>
              <a:buClr>
                <a:srgbClr val="002855"/>
              </a:buClr>
              <a:buSzPts val="2400"/>
              <a:buFont typeface="Proxima Nova"/>
              <a:buChar char="●"/>
            </a:pPr>
            <a:r>
              <a:rPr lang="en-US" sz="2800" dirty="0">
                <a:solidFill>
                  <a:srgbClr val="002855"/>
                </a:solidFill>
                <a:latin typeface="Proxima Nova"/>
                <a:ea typeface="Proxima Nova"/>
                <a:cs typeface="Proxima Nova"/>
              </a:rPr>
              <a:t>Benefits of COVID-19 Vaccines</a:t>
            </a:r>
          </a:p>
          <a:p>
            <a:pPr marL="457200" indent="-381000">
              <a:spcBef>
                <a:spcPts val="2500"/>
              </a:spcBef>
              <a:buClr>
                <a:srgbClr val="002855"/>
              </a:buClr>
              <a:buSzPts val="2400"/>
              <a:buFont typeface="Proxima Nova"/>
              <a:buChar char="●"/>
            </a:pPr>
            <a:r>
              <a:rPr lang="en-US" sz="2800" dirty="0">
                <a:solidFill>
                  <a:srgbClr val="002855"/>
                </a:solidFill>
                <a:latin typeface="Proxima Nova"/>
                <a:ea typeface="Proxima Nova"/>
                <a:cs typeface="Proxima Nova"/>
              </a:rPr>
              <a:t>Debunking Vaccine Myths</a:t>
            </a:r>
          </a:p>
          <a:p>
            <a:pPr marL="457200" indent="-381000">
              <a:spcBef>
                <a:spcPts val="2500"/>
              </a:spcBef>
              <a:buClr>
                <a:srgbClr val="002855"/>
              </a:buClr>
              <a:buSzPts val="2400"/>
              <a:buFont typeface="Proxima Nova"/>
              <a:buChar char="●"/>
            </a:pPr>
            <a:r>
              <a:rPr lang="en-US" sz="2800">
                <a:solidFill>
                  <a:srgbClr val="002855"/>
                </a:solidFill>
                <a:latin typeface="Proxima Nova"/>
                <a:ea typeface="Proxima Nova"/>
                <a:cs typeface="Proxima Nova"/>
              </a:rPr>
              <a:t>Vaccine Eligibility</a:t>
            </a:r>
            <a:endParaRPr lang="en-US" sz="2800" dirty="0">
              <a:solidFill>
                <a:srgbClr val="002855"/>
              </a:solidFill>
              <a:latin typeface="Proxima Nova"/>
              <a:ea typeface="Proxima Nova"/>
              <a:cs typeface="Proxima Nova"/>
            </a:endParaRPr>
          </a:p>
        </p:txBody>
      </p:sp>
      <p:pic>
        <p:nvPicPr>
          <p:cNvPr id="6" name="Audio 5">
            <a:hlinkClick r:id="" action="ppaction://media"/>
            <a:extLst>
              <a:ext uri="{FF2B5EF4-FFF2-40B4-BE49-F238E27FC236}">
                <a16:creationId xmlns:a16="http://schemas.microsoft.com/office/drawing/2014/main" id="{64152054-3CA4-0645-A5FE-AAE4192E7F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725898"/>
      </p:ext>
    </p:extLst>
  </p:cSld>
  <p:clrMapOvr>
    <a:masterClrMapping/>
  </p:clrMapOvr>
  <mc:AlternateContent xmlns:mc="http://schemas.openxmlformats.org/markup-compatibility/2006" xmlns:p14="http://schemas.microsoft.com/office/powerpoint/2010/main">
    <mc:Choice Requires="p14">
      <p:transition spd="slow" p14:dur="2000" advTm="19530"/>
    </mc:Choice>
    <mc:Fallback xmlns="">
      <p:transition spd="slow" advTm="1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6"/>
          <p:cNvSpPr txBox="1"/>
          <p:nvPr/>
        </p:nvSpPr>
        <p:spPr>
          <a:xfrm>
            <a:off x="906950" y="355800"/>
            <a:ext cx="10076700" cy="6156600"/>
          </a:xfrm>
          <a:prstGeom prst="rect">
            <a:avLst/>
          </a:prstGeom>
          <a:noFill/>
          <a:ln>
            <a:noFill/>
          </a:ln>
        </p:spPr>
        <p:txBody>
          <a:bodyPr spcFirstLastPara="1" wrap="square" lIns="91425" tIns="45700" rIns="91425" bIns="45700" anchor="t" anchorCtr="0">
            <a:noAutofit/>
          </a:bodyPr>
          <a:lstStyle/>
          <a:p>
            <a:pPr algn="ctr"/>
            <a:r>
              <a:rPr lang="en-US" sz="4200" b="1" dirty="0">
                <a:solidFill>
                  <a:srgbClr val="481268"/>
                </a:solidFill>
                <a:latin typeface="Proxima Nova"/>
              </a:rPr>
              <a:t>What is COVID-19?</a:t>
            </a:r>
            <a:endParaRPr lang="en-US" dirty="0"/>
          </a:p>
          <a:p>
            <a:pPr marL="76200">
              <a:spcBef>
                <a:spcPts val="2500"/>
              </a:spcBef>
              <a:buClr>
                <a:srgbClr val="002855"/>
              </a:buClr>
              <a:buSzPts val="2400"/>
            </a:pPr>
            <a:endParaRPr lang="en-US" sz="2400" dirty="0">
              <a:solidFill>
                <a:srgbClr val="002855"/>
              </a:solidFill>
              <a:ea typeface="Proxima Nova"/>
            </a:endParaRPr>
          </a:p>
          <a:p>
            <a:pPr marL="457200" indent="-381000">
              <a:spcBef>
                <a:spcPts val="2500"/>
              </a:spcBef>
              <a:buClr>
                <a:srgbClr val="002855"/>
              </a:buClr>
              <a:buSzPts val="2400"/>
              <a:buFont typeface="Proxima Nova"/>
              <a:buChar char="●"/>
            </a:pPr>
            <a:endParaRPr lang="en-US" sz="2400" dirty="0">
              <a:solidFill>
                <a:srgbClr val="002855"/>
              </a:solidFill>
              <a:latin typeface="Proxima Nova"/>
              <a:ea typeface="Proxima Nova"/>
              <a:cs typeface="Proxima Nova"/>
            </a:endParaRPr>
          </a:p>
        </p:txBody>
      </p:sp>
      <p:pic>
        <p:nvPicPr>
          <p:cNvPr id="109" name="Google Shape;109;p16"/>
          <p:cNvPicPr preferRelativeResize="0"/>
          <p:nvPr/>
        </p:nvPicPr>
        <p:blipFill rotWithShape="1">
          <a:blip r:embed="rId6">
            <a:alphaModFix/>
          </a:blip>
          <a:srcRect l="20231" r="20385"/>
          <a:stretch/>
        </p:blipFill>
        <p:spPr>
          <a:xfrm>
            <a:off x="10461051" y="6087950"/>
            <a:ext cx="1634948" cy="718050"/>
          </a:xfrm>
          <a:prstGeom prst="rect">
            <a:avLst/>
          </a:prstGeom>
          <a:noFill/>
          <a:ln>
            <a:noFill/>
          </a:ln>
        </p:spPr>
      </p:pic>
      <p:pic>
        <p:nvPicPr>
          <p:cNvPr id="2" name="Picture 3" descr="A picture containing cake, decorated, colorful, close&#10;&#10;Description automatically generated">
            <a:extLst>
              <a:ext uri="{FF2B5EF4-FFF2-40B4-BE49-F238E27FC236}">
                <a16:creationId xmlns:a16="http://schemas.microsoft.com/office/drawing/2014/main" id="{CCD6AFB7-8AD4-4561-973C-38F579CE1218}"/>
              </a:ext>
            </a:extLst>
          </p:cNvPr>
          <p:cNvPicPr>
            <a:picLocks noChangeAspect="1"/>
          </p:cNvPicPr>
          <p:nvPr/>
        </p:nvPicPr>
        <p:blipFill>
          <a:blip r:embed="rId7"/>
          <a:stretch>
            <a:fillRect/>
          </a:stretch>
        </p:blipFill>
        <p:spPr>
          <a:xfrm>
            <a:off x="8692548" y="962735"/>
            <a:ext cx="3404561" cy="2704040"/>
          </a:xfrm>
          <a:prstGeom prst="rect">
            <a:avLst/>
          </a:prstGeom>
        </p:spPr>
      </p:pic>
      <p:sp>
        <p:nvSpPr>
          <p:cNvPr id="5" name="Google Shape;108;p16">
            <a:extLst>
              <a:ext uri="{FF2B5EF4-FFF2-40B4-BE49-F238E27FC236}">
                <a16:creationId xmlns:a16="http://schemas.microsoft.com/office/drawing/2014/main" id="{E49E3546-3240-4947-9421-F58B4151CA3E}"/>
              </a:ext>
            </a:extLst>
          </p:cNvPr>
          <p:cNvSpPr txBox="1"/>
          <p:nvPr/>
        </p:nvSpPr>
        <p:spPr>
          <a:xfrm>
            <a:off x="159325" y="959648"/>
            <a:ext cx="8710851" cy="5135808"/>
          </a:xfrm>
          <a:prstGeom prst="rect">
            <a:avLst/>
          </a:prstGeom>
          <a:noFill/>
          <a:ln>
            <a:noFill/>
          </a:ln>
        </p:spPr>
        <p:txBody>
          <a:bodyPr spcFirstLastPara="1" wrap="square" lIns="91425" tIns="45700" rIns="91425" bIns="45700" anchor="t" anchorCtr="0">
            <a:noAutofit/>
          </a:bodyPr>
          <a:lstStyle/>
          <a:p>
            <a:pPr marL="457200" indent="-381000">
              <a:spcBef>
                <a:spcPts val="2500"/>
              </a:spcBef>
              <a:buClr>
                <a:srgbClr val="002855"/>
              </a:buClr>
              <a:buSzPts val="2400"/>
              <a:buFont typeface="Proxima Nova"/>
              <a:buChar char="●"/>
            </a:pPr>
            <a:r>
              <a:rPr lang="en-US" sz="2300" dirty="0">
                <a:solidFill>
                  <a:srgbClr val="002855"/>
                </a:solidFill>
                <a:latin typeface="Proxima Nova"/>
              </a:rPr>
              <a:t>Coronavirus (COVID-19) is an infectious respiratory disease </a:t>
            </a:r>
            <a:r>
              <a:rPr lang="en-US" sz="2300">
                <a:solidFill>
                  <a:srgbClr val="002855"/>
                </a:solidFill>
                <a:latin typeface="Proxima Nova"/>
              </a:rPr>
              <a:t>caused by the virus SARS-CoV-2.</a:t>
            </a:r>
            <a:endParaRPr lang="en-US" sz="2300" baseline="30000">
              <a:solidFill>
                <a:srgbClr val="002855"/>
              </a:solidFill>
              <a:latin typeface="Proxima Nova"/>
            </a:endParaRPr>
          </a:p>
          <a:p>
            <a:pPr marL="457200" lvl="1" indent="-381000">
              <a:spcBef>
                <a:spcPts val="2500"/>
              </a:spcBef>
              <a:buClr>
                <a:srgbClr val="002855"/>
              </a:buClr>
              <a:buSzPts val="2400"/>
              <a:buFont typeface="Proxima Nova"/>
              <a:buChar char="●"/>
            </a:pPr>
            <a:r>
              <a:rPr lang="en-US" sz="2300" dirty="0">
                <a:solidFill>
                  <a:srgbClr val="002855"/>
                </a:solidFill>
                <a:latin typeface="Proxima Nova"/>
                <a:ea typeface="Proxima Nova"/>
                <a:cs typeface="Proxima Nova"/>
              </a:rPr>
              <a:t>Coronavirus gets its name from the crown-like spike proteins </a:t>
            </a:r>
            <a:r>
              <a:rPr lang="en-US" sz="2300">
                <a:solidFill>
                  <a:srgbClr val="002855"/>
                </a:solidFill>
                <a:latin typeface="Proxima Nova"/>
                <a:ea typeface="Proxima Nova"/>
                <a:cs typeface="Proxima Nova"/>
              </a:rPr>
              <a:t>on its surface.</a:t>
            </a:r>
            <a:endParaRPr lang="en-US" sz="2300" baseline="30000">
              <a:solidFill>
                <a:srgbClr val="002855"/>
              </a:solidFill>
              <a:latin typeface="Proxima Nova"/>
              <a:ea typeface="Proxima Nova"/>
              <a:cs typeface="Proxima Nova"/>
            </a:endParaRPr>
          </a:p>
          <a:p>
            <a:pPr marL="457200" lvl="1" indent="-381000">
              <a:spcBef>
                <a:spcPts val="2500"/>
              </a:spcBef>
              <a:buClr>
                <a:srgbClr val="002855"/>
              </a:buClr>
              <a:buSzPts val="2400"/>
              <a:buFont typeface="Proxima Nova"/>
              <a:buChar char="●"/>
            </a:pPr>
            <a:r>
              <a:rPr lang="en-US" sz="2300">
                <a:solidFill>
                  <a:srgbClr val="002855"/>
                </a:solidFill>
                <a:latin typeface="Proxima Nova"/>
              </a:rPr>
              <a:t>COVID-19 can look different from person-to-person when they get sick with this disease.</a:t>
            </a:r>
            <a:endParaRPr lang="en-US" sz="2300" dirty="0">
              <a:solidFill>
                <a:srgbClr val="002855"/>
              </a:solidFill>
              <a:latin typeface="Proxima Nova"/>
            </a:endParaRPr>
          </a:p>
          <a:p>
            <a:pPr marL="457200" lvl="1" indent="-381000">
              <a:spcBef>
                <a:spcPts val="2500"/>
              </a:spcBef>
              <a:buClr>
                <a:srgbClr val="002855"/>
              </a:buClr>
              <a:buSzPts val="2400"/>
              <a:buFont typeface="Proxima Nova"/>
              <a:buChar char="●"/>
            </a:pPr>
            <a:r>
              <a:rPr lang="en-US" sz="2300">
                <a:solidFill>
                  <a:srgbClr val="002855"/>
                </a:solidFill>
                <a:latin typeface="Proxima Nova"/>
              </a:rPr>
              <a:t>The virus spreads via respiratory droplets which are produced anytime a person breathes, coughs, sneezes, or speaks.</a:t>
            </a:r>
            <a:endParaRPr lang="en-US" sz="2300" baseline="30000">
              <a:solidFill>
                <a:srgbClr val="002855"/>
              </a:solidFill>
              <a:latin typeface="Proxima Nova"/>
            </a:endParaRPr>
          </a:p>
          <a:p>
            <a:pPr marL="457200" lvl="1" indent="-381000">
              <a:spcBef>
                <a:spcPts val="2500"/>
              </a:spcBef>
              <a:buClr>
                <a:srgbClr val="002855"/>
              </a:buClr>
              <a:buSzPts val="2400"/>
              <a:buFont typeface="Proxima Nova"/>
              <a:buChar char="●"/>
            </a:pPr>
            <a:r>
              <a:rPr lang="en-US" sz="2300">
                <a:solidFill>
                  <a:srgbClr val="002855"/>
                </a:solidFill>
                <a:latin typeface="Proxima Nova"/>
                <a:ea typeface="Proxima Nova"/>
              </a:rPr>
              <a:t>Prevention: hand washing, mask wearing, physical distancing, regular COVID testing, symptom monitoring</a:t>
            </a:r>
            <a:endParaRPr lang="en-US" sz="2300" baseline="30000">
              <a:solidFill>
                <a:srgbClr val="002855"/>
              </a:solidFill>
              <a:latin typeface="Proxima Nova"/>
              <a:ea typeface="Proxima Nova"/>
            </a:endParaRPr>
          </a:p>
          <a:p>
            <a:pPr marL="457200" indent="-381000">
              <a:spcBef>
                <a:spcPts val="2500"/>
              </a:spcBef>
              <a:buClr>
                <a:srgbClr val="002855"/>
              </a:buClr>
              <a:buSzPts val="2400"/>
              <a:buFont typeface="Proxima Nova"/>
              <a:buChar char="●"/>
            </a:pPr>
            <a:endParaRPr lang="en-US" sz="2300" dirty="0">
              <a:solidFill>
                <a:srgbClr val="002855"/>
              </a:solidFill>
              <a:latin typeface="Proxima Nova"/>
              <a:ea typeface="Proxima Nova"/>
              <a:cs typeface="Proxima Nova"/>
            </a:endParaRPr>
          </a:p>
        </p:txBody>
      </p:sp>
      <p:pic>
        <p:nvPicPr>
          <p:cNvPr id="3" name="Picture 3">
            <a:extLst>
              <a:ext uri="{FF2B5EF4-FFF2-40B4-BE49-F238E27FC236}">
                <a16:creationId xmlns:a16="http://schemas.microsoft.com/office/drawing/2014/main" id="{A46B2481-58E9-4992-8669-AB9CEC7266E0}"/>
              </a:ext>
            </a:extLst>
          </p:cNvPr>
          <p:cNvPicPr>
            <a:picLocks noChangeAspect="1"/>
          </p:cNvPicPr>
          <p:nvPr/>
        </p:nvPicPr>
        <p:blipFill>
          <a:blip r:embed="rId8"/>
          <a:stretch>
            <a:fillRect/>
          </a:stretch>
        </p:blipFill>
        <p:spPr>
          <a:xfrm>
            <a:off x="8908212" y="3851695"/>
            <a:ext cx="3117011" cy="2087592"/>
          </a:xfrm>
          <a:prstGeom prst="rect">
            <a:avLst/>
          </a:prstGeom>
        </p:spPr>
      </p:pic>
      <p:pic>
        <p:nvPicPr>
          <p:cNvPr id="10" name="Audio 9">
            <a:hlinkClick r:id="" action="ppaction://media"/>
            <a:extLst>
              <a:ext uri="{FF2B5EF4-FFF2-40B4-BE49-F238E27FC236}">
                <a16:creationId xmlns:a16="http://schemas.microsoft.com/office/drawing/2014/main" id="{C79A6B85-07B5-6C47-B9C7-D5171620DE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78343837"/>
      </p:ext>
    </p:extLst>
  </p:cSld>
  <p:clrMapOvr>
    <a:masterClrMapping/>
  </p:clrMapOvr>
  <mc:AlternateContent xmlns:mc="http://schemas.openxmlformats.org/markup-compatibility/2006" xmlns:p14="http://schemas.microsoft.com/office/powerpoint/2010/main">
    <mc:Choice Requires="p14">
      <p:transition spd="slow" p14:dur="2000" advTm="78253"/>
    </mc:Choice>
    <mc:Fallback xmlns="">
      <p:transition spd="slow" advTm="7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87"/>
        <p:cNvGrpSpPr/>
        <p:nvPr/>
      </p:nvGrpSpPr>
      <p:grpSpPr>
        <a:xfrm>
          <a:off x="0" y="0"/>
          <a:ext cx="0" cy="0"/>
          <a:chOff x="0" y="0"/>
          <a:chExt cx="0" cy="0"/>
        </a:xfrm>
      </p:grpSpPr>
      <p:sp>
        <p:nvSpPr>
          <p:cNvPr id="88" name="Google Shape;88;p13"/>
          <p:cNvSpPr txBox="1"/>
          <p:nvPr/>
        </p:nvSpPr>
        <p:spPr>
          <a:xfrm>
            <a:off x="1057345" y="576379"/>
            <a:ext cx="10076700" cy="57027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How COVID-19 Vaccines Work</a:t>
            </a:r>
            <a:endParaRPr lang="en-US"/>
          </a:p>
        </p:txBody>
      </p:sp>
      <p:pic>
        <p:nvPicPr>
          <p:cNvPr id="89" name="Google Shape;89;p13"/>
          <p:cNvPicPr preferRelativeResize="0"/>
          <p:nvPr/>
        </p:nvPicPr>
        <p:blipFill rotWithShape="1">
          <a:blip r:embed="rId6">
            <a:alphaModFix/>
          </a:blip>
          <a:srcRect l="20231" r="20385"/>
          <a:stretch/>
        </p:blipFill>
        <p:spPr>
          <a:xfrm>
            <a:off x="10144750" y="5929800"/>
            <a:ext cx="1951249" cy="876200"/>
          </a:xfrm>
          <a:prstGeom prst="rect">
            <a:avLst/>
          </a:prstGeom>
          <a:noFill/>
          <a:ln>
            <a:noFill/>
          </a:ln>
        </p:spPr>
      </p:pic>
      <p:graphicFrame>
        <p:nvGraphicFramePr>
          <p:cNvPr id="2" name="Diagram 2">
            <a:extLst>
              <a:ext uri="{FF2B5EF4-FFF2-40B4-BE49-F238E27FC236}">
                <a16:creationId xmlns:a16="http://schemas.microsoft.com/office/drawing/2014/main" id="{22BD23E1-5F08-44BC-A8BD-35487697E764}"/>
              </a:ext>
            </a:extLst>
          </p:cNvPr>
          <p:cNvGraphicFramePr/>
          <p:nvPr>
            <p:extLst>
              <p:ext uri="{D42A27DB-BD31-4B8C-83A1-F6EECF244321}">
                <p14:modId xmlns:p14="http://schemas.microsoft.com/office/powerpoint/2010/main" val="1610895288"/>
              </p:ext>
            </p:extLst>
          </p:nvPr>
        </p:nvGraphicFramePr>
        <p:xfrm>
          <a:off x="1145320" y="397500"/>
          <a:ext cx="9903448" cy="51505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Picture 16">
            <a:extLst>
              <a:ext uri="{FF2B5EF4-FFF2-40B4-BE49-F238E27FC236}">
                <a16:creationId xmlns:a16="http://schemas.microsoft.com/office/drawing/2014/main" id="{A3C7A746-1020-4EB8-B2C1-D5DC47F713BD}"/>
              </a:ext>
            </a:extLst>
          </p:cNvPr>
          <p:cNvPicPr>
            <a:picLocks noChangeAspect="1"/>
          </p:cNvPicPr>
          <p:nvPr/>
        </p:nvPicPr>
        <p:blipFill>
          <a:blip r:embed="rId12"/>
          <a:stretch>
            <a:fillRect/>
          </a:stretch>
        </p:blipFill>
        <p:spPr>
          <a:xfrm>
            <a:off x="2563256" y="3785619"/>
            <a:ext cx="3274216" cy="2668657"/>
          </a:xfrm>
          <a:prstGeom prst="rect">
            <a:avLst/>
          </a:prstGeom>
        </p:spPr>
      </p:pic>
      <p:pic>
        <p:nvPicPr>
          <p:cNvPr id="46" name="Picture 46" descr="A picture containing text, queen, decorated&#10;&#10;Description automatically generated">
            <a:extLst>
              <a:ext uri="{FF2B5EF4-FFF2-40B4-BE49-F238E27FC236}">
                <a16:creationId xmlns:a16="http://schemas.microsoft.com/office/drawing/2014/main" id="{789E0212-87C4-4EFD-AEF0-AC2C46BAE437}"/>
              </a:ext>
            </a:extLst>
          </p:cNvPr>
          <p:cNvPicPr>
            <a:picLocks noChangeAspect="1"/>
          </p:cNvPicPr>
          <p:nvPr/>
        </p:nvPicPr>
        <p:blipFill>
          <a:blip r:embed="rId13"/>
          <a:stretch>
            <a:fillRect/>
          </a:stretch>
        </p:blipFill>
        <p:spPr>
          <a:xfrm>
            <a:off x="6842635" y="3944339"/>
            <a:ext cx="2733675" cy="2333625"/>
          </a:xfrm>
          <a:prstGeom prst="rect">
            <a:avLst/>
          </a:prstGeom>
        </p:spPr>
      </p:pic>
      <p:pic>
        <p:nvPicPr>
          <p:cNvPr id="7" name="Audio 6">
            <a:hlinkClick r:id="" action="ppaction://media"/>
            <a:extLst>
              <a:ext uri="{FF2B5EF4-FFF2-40B4-BE49-F238E27FC236}">
                <a16:creationId xmlns:a16="http://schemas.microsoft.com/office/drawing/2014/main" id="{7BB09939-2906-134E-BE5B-5E874333D97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704"/>
    </mc:Choice>
    <mc:Fallback xmlns="">
      <p:transition spd="slow" advTm="6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34"/>
        <p:cNvGrpSpPr/>
        <p:nvPr/>
      </p:nvGrpSpPr>
      <p:grpSpPr>
        <a:xfrm>
          <a:off x="0" y="0"/>
          <a:ext cx="0" cy="0"/>
          <a:chOff x="0" y="0"/>
          <a:chExt cx="0" cy="0"/>
        </a:xfrm>
      </p:grpSpPr>
      <p:pic>
        <p:nvPicPr>
          <p:cNvPr id="3" name="Picture 3" descr="A picture containing diagram&#10;&#10;Description automatically generated">
            <a:extLst>
              <a:ext uri="{FF2B5EF4-FFF2-40B4-BE49-F238E27FC236}">
                <a16:creationId xmlns:a16="http://schemas.microsoft.com/office/drawing/2014/main" id="{A441039A-96BF-49E8-87D4-E009943C4CDC}"/>
              </a:ext>
            </a:extLst>
          </p:cNvPr>
          <p:cNvPicPr>
            <a:picLocks noChangeAspect="1"/>
          </p:cNvPicPr>
          <p:nvPr/>
        </p:nvPicPr>
        <p:blipFill>
          <a:blip r:embed="rId6"/>
          <a:stretch>
            <a:fillRect/>
          </a:stretch>
        </p:blipFill>
        <p:spPr>
          <a:xfrm>
            <a:off x="4710023" y="4670592"/>
            <a:ext cx="2771955" cy="2307728"/>
          </a:xfrm>
          <a:prstGeom prst="rect">
            <a:avLst/>
          </a:prstGeom>
        </p:spPr>
      </p:pic>
      <p:sp>
        <p:nvSpPr>
          <p:cNvPr id="135" name="Google Shape;135;p20"/>
          <p:cNvSpPr txBox="1"/>
          <p:nvPr/>
        </p:nvSpPr>
        <p:spPr>
          <a:xfrm>
            <a:off x="882080" y="216107"/>
            <a:ext cx="10437105" cy="57027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How COVID-19 Vaccines Work</a:t>
            </a:r>
            <a:endParaRPr lang="en-US" dirty="0"/>
          </a:p>
          <a:p>
            <a:pPr algn="ctr"/>
            <a:r>
              <a:rPr lang="en-US" sz="3600" b="1" dirty="0">
                <a:solidFill>
                  <a:schemeClr val="accent1"/>
                </a:solidFill>
                <a:latin typeface="Proxima Nova"/>
              </a:rPr>
              <a:t>Messenger RNA (mRNA) Vaccines</a:t>
            </a:r>
            <a:endParaRPr lang="en-US" sz="1500" b="1" dirty="0">
              <a:solidFill>
                <a:schemeClr val="accent1"/>
              </a:solidFill>
              <a:latin typeface="Proxima Nova"/>
            </a:endParaRPr>
          </a:p>
          <a:p>
            <a:pPr algn="ctr"/>
            <a:endParaRPr lang="en-US" sz="1500" b="1" dirty="0">
              <a:solidFill>
                <a:schemeClr val="accent1"/>
              </a:solidFill>
              <a:latin typeface="Proxima Nova"/>
            </a:endParaRPr>
          </a:p>
          <a:p>
            <a:pPr marL="342900" indent="-342900">
              <a:buChar char="•"/>
            </a:pPr>
            <a:r>
              <a:rPr lang="en-US" sz="2000" dirty="0">
                <a:solidFill>
                  <a:srgbClr val="002855"/>
                </a:solidFill>
                <a:latin typeface="Proxima Nova"/>
              </a:rPr>
              <a:t>mRNA: genetic material with instructions to make </a:t>
            </a:r>
            <a:r>
              <a:rPr lang="en-US" sz="2000">
                <a:solidFill>
                  <a:srgbClr val="002855"/>
                </a:solidFill>
                <a:latin typeface="Proxima Nova"/>
              </a:rPr>
              <a:t>proteins</a:t>
            </a:r>
            <a:endParaRPr lang="en-US" sz="2000" baseline="30000">
              <a:solidFill>
                <a:srgbClr val="002855"/>
              </a:solidFill>
              <a:latin typeface="Proxima Nova"/>
            </a:endParaRPr>
          </a:p>
          <a:p>
            <a:pPr marL="342900" indent="-342900">
              <a:spcBef>
                <a:spcPts val="1000"/>
              </a:spcBef>
              <a:buChar char="•"/>
            </a:pPr>
            <a:r>
              <a:rPr lang="en-US" sz="2000">
                <a:solidFill>
                  <a:srgbClr val="002855"/>
                </a:solidFill>
                <a:latin typeface="Proxima Nova"/>
              </a:rPr>
              <a:t>There are two mRNA vaccines currently approved for use from Moderna and </a:t>
            </a:r>
            <a:r>
              <a:rPr lang="en-US" sz="2000" dirty="0">
                <a:solidFill>
                  <a:srgbClr val="002855"/>
                </a:solidFill>
                <a:latin typeface="Proxima Nova"/>
              </a:rPr>
              <a:t>Pfizer.</a:t>
            </a:r>
          </a:p>
          <a:p>
            <a:pPr marL="342900" indent="-342900">
              <a:spcBef>
                <a:spcPts val="1000"/>
              </a:spcBef>
              <a:buChar char="•"/>
            </a:pPr>
            <a:r>
              <a:rPr lang="en-US" sz="2000">
                <a:solidFill>
                  <a:srgbClr val="002855"/>
                </a:solidFill>
                <a:latin typeface="Proxima Nova"/>
              </a:rPr>
              <a:t>COVID-19 mRNA vaccines tell our cells to produce harmless spike proteins, mimicking those on SARS-CoV-2.</a:t>
            </a:r>
            <a:endParaRPr lang="en-US" sz="2000" baseline="30000">
              <a:solidFill>
                <a:srgbClr val="002855"/>
              </a:solidFill>
              <a:latin typeface="Proxima Nova"/>
            </a:endParaRPr>
          </a:p>
          <a:p>
            <a:pPr marL="342900" indent="-342900">
              <a:spcBef>
                <a:spcPts val="1000"/>
              </a:spcBef>
              <a:buChar char="•"/>
            </a:pPr>
            <a:r>
              <a:rPr lang="en-US" sz="2000" dirty="0">
                <a:solidFill>
                  <a:srgbClr val="002855"/>
                </a:solidFill>
                <a:latin typeface="Proxima Nova"/>
              </a:rPr>
              <a:t>The spike proteins trigger an immune response that prompts antibodies (special virus-</a:t>
            </a:r>
            <a:r>
              <a:rPr lang="en-US" sz="2000">
                <a:solidFill>
                  <a:srgbClr val="002855"/>
                </a:solidFill>
                <a:latin typeface="Proxima Nova"/>
              </a:rPr>
              <a:t>searcher proteins) to recognize and tag these proteins that do not belong on our cells.</a:t>
            </a:r>
            <a:endParaRPr lang="en-US" sz="2000" baseline="30000">
              <a:solidFill>
                <a:srgbClr val="002855"/>
              </a:solidFill>
              <a:latin typeface="Proxima Nova"/>
            </a:endParaRPr>
          </a:p>
          <a:p>
            <a:pPr marL="342900" indent="-342900">
              <a:spcBef>
                <a:spcPts val="1000"/>
              </a:spcBef>
              <a:buChar char="•"/>
            </a:pPr>
            <a:r>
              <a:rPr lang="en-US" sz="2000">
                <a:solidFill>
                  <a:srgbClr val="002855"/>
                </a:solidFill>
                <a:latin typeface="Proxima Nova"/>
              </a:rPr>
              <a:t>T-cells ("killer" immune cells) eliminate the tagged, infected cells.</a:t>
            </a:r>
            <a:endParaRPr lang="en-US" sz="2000" baseline="30000">
              <a:solidFill>
                <a:srgbClr val="002855"/>
              </a:solidFill>
              <a:latin typeface="Proxima Nova"/>
            </a:endParaRPr>
          </a:p>
          <a:p>
            <a:pPr marL="342900" indent="-342900">
              <a:spcBef>
                <a:spcPts val="1000"/>
              </a:spcBef>
              <a:buChar char="•"/>
            </a:pPr>
            <a:r>
              <a:rPr lang="en-US" sz="2000">
                <a:solidFill>
                  <a:srgbClr val="002855"/>
                </a:solidFill>
                <a:latin typeface="Proxima Nova"/>
              </a:rPr>
              <a:t>The antibodies are now prepared to recognize real SARS-CoV-2 and protect us from severe infection.</a:t>
            </a:r>
            <a:endParaRPr lang="en-US" sz="2000" baseline="30000">
              <a:solidFill>
                <a:srgbClr val="002855"/>
              </a:solidFill>
              <a:latin typeface="Proxima Nova"/>
            </a:endParaRPr>
          </a:p>
          <a:p>
            <a:pPr marL="342900" indent="-342900">
              <a:spcBef>
                <a:spcPts val="1000"/>
              </a:spcBef>
              <a:buChar char="•"/>
            </a:pPr>
            <a:endParaRPr lang="en-US" sz="2000" dirty="0">
              <a:solidFill>
                <a:srgbClr val="002855"/>
              </a:solidFill>
              <a:latin typeface="Proxima Nova"/>
            </a:endParaRPr>
          </a:p>
          <a:p>
            <a:pPr marL="342900" indent="-342900">
              <a:spcBef>
                <a:spcPts val="1000"/>
              </a:spcBef>
              <a:buChar char="•"/>
            </a:pPr>
            <a:endParaRPr lang="en-US" sz="2000" dirty="0">
              <a:solidFill>
                <a:srgbClr val="002855"/>
              </a:solidFill>
              <a:latin typeface="Proxima Nova"/>
            </a:endParaRPr>
          </a:p>
          <a:p>
            <a:pPr marL="342900" indent="-342900">
              <a:spcBef>
                <a:spcPts val="1000"/>
              </a:spcBef>
              <a:buChar char="•"/>
            </a:pPr>
            <a:endParaRPr lang="en-US" sz="2000" dirty="0">
              <a:solidFill>
                <a:srgbClr val="002855"/>
              </a:solidFill>
              <a:latin typeface="Proxima Nova"/>
            </a:endParaRPr>
          </a:p>
        </p:txBody>
      </p:sp>
      <p:pic>
        <p:nvPicPr>
          <p:cNvPr id="136" name="Google Shape;136;p20"/>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pic>
        <p:nvPicPr>
          <p:cNvPr id="10" name="Audio 9">
            <a:hlinkClick r:id="" action="ppaction://media"/>
            <a:extLst>
              <a:ext uri="{FF2B5EF4-FFF2-40B4-BE49-F238E27FC236}">
                <a16:creationId xmlns:a16="http://schemas.microsoft.com/office/drawing/2014/main" id="{8920F194-62CC-C740-BBF0-6FE685187B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354"/>
    </mc:Choice>
    <mc:Fallback xmlns="">
      <p:transition spd="slow" advTm="10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34"/>
        <p:cNvGrpSpPr/>
        <p:nvPr/>
      </p:nvGrpSpPr>
      <p:grpSpPr>
        <a:xfrm>
          <a:off x="0" y="0"/>
          <a:ext cx="0" cy="0"/>
          <a:chOff x="0" y="0"/>
          <a:chExt cx="0" cy="0"/>
        </a:xfrm>
      </p:grpSpPr>
      <p:pic>
        <p:nvPicPr>
          <p:cNvPr id="2" name="Picture 3" descr="A picture containing circle&#10;&#10;Description automatically generated">
            <a:extLst>
              <a:ext uri="{FF2B5EF4-FFF2-40B4-BE49-F238E27FC236}">
                <a16:creationId xmlns:a16="http://schemas.microsoft.com/office/drawing/2014/main" id="{2A284F34-A5AC-494F-9A0F-F432FA7B687F}"/>
              </a:ext>
            </a:extLst>
          </p:cNvPr>
          <p:cNvPicPr>
            <a:picLocks noChangeAspect="1"/>
          </p:cNvPicPr>
          <p:nvPr/>
        </p:nvPicPr>
        <p:blipFill>
          <a:blip r:embed="rId6"/>
          <a:stretch>
            <a:fillRect/>
          </a:stretch>
        </p:blipFill>
        <p:spPr>
          <a:xfrm>
            <a:off x="4540597" y="4224999"/>
            <a:ext cx="2982357" cy="2582733"/>
          </a:xfrm>
          <a:prstGeom prst="rect">
            <a:avLst/>
          </a:prstGeom>
        </p:spPr>
      </p:pic>
      <p:sp>
        <p:nvSpPr>
          <p:cNvPr id="135" name="Google Shape;135;p20"/>
          <p:cNvSpPr txBox="1"/>
          <p:nvPr/>
        </p:nvSpPr>
        <p:spPr>
          <a:xfrm>
            <a:off x="882080" y="216107"/>
            <a:ext cx="10437105" cy="57027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How COVID-19 Vaccines Work</a:t>
            </a:r>
            <a:endParaRPr lang="en-US" dirty="0"/>
          </a:p>
          <a:p>
            <a:pPr algn="ctr"/>
            <a:r>
              <a:rPr lang="en-US" sz="3600" b="1">
                <a:solidFill>
                  <a:schemeClr val="accent1"/>
                </a:solidFill>
                <a:latin typeface="Proxima Nova"/>
              </a:rPr>
              <a:t>Viral Vector Vaccines</a:t>
            </a:r>
            <a:endParaRPr lang="en-US"/>
          </a:p>
          <a:p>
            <a:pPr algn="ctr"/>
            <a:endParaRPr lang="en-US" sz="1800" b="1" dirty="0">
              <a:solidFill>
                <a:schemeClr val="accent1"/>
              </a:solidFill>
              <a:latin typeface="Proxima Nova"/>
            </a:endParaRPr>
          </a:p>
          <a:p>
            <a:pPr marL="342900" indent="-342900">
              <a:spcBef>
                <a:spcPts val="1000"/>
              </a:spcBef>
              <a:buChar char="•"/>
            </a:pPr>
            <a:r>
              <a:rPr lang="en-US" sz="2000">
                <a:solidFill>
                  <a:srgbClr val="002855"/>
                </a:solidFill>
              </a:rPr>
              <a:t>Viral vector: modified, harmless version of a different virus with instructions to make proteins</a:t>
            </a:r>
            <a:endParaRPr lang="en-US" sz="2000" baseline="30000">
              <a:solidFill>
                <a:srgbClr val="002855"/>
              </a:solidFill>
            </a:endParaRPr>
          </a:p>
          <a:p>
            <a:pPr marL="342900" indent="-342900">
              <a:spcBef>
                <a:spcPts val="1000"/>
              </a:spcBef>
              <a:buChar char="•"/>
            </a:pPr>
            <a:r>
              <a:rPr lang="en-US" sz="2000">
                <a:solidFill>
                  <a:srgbClr val="002855"/>
                </a:solidFill>
              </a:rPr>
              <a:t>There is one viral vector vaccine currently in use from Johnson &amp; Johnson.</a:t>
            </a:r>
            <a:endParaRPr lang="en-US" sz="2000" dirty="0">
              <a:solidFill>
                <a:srgbClr val="002855"/>
              </a:solidFill>
            </a:endParaRPr>
          </a:p>
          <a:p>
            <a:pPr marL="342900" indent="-342900">
              <a:spcBef>
                <a:spcPts val="1000"/>
              </a:spcBef>
              <a:buFont typeface="Arial,Sans-Serif"/>
              <a:buChar char="•"/>
            </a:pPr>
            <a:r>
              <a:rPr lang="en-US" sz="2000">
                <a:solidFill>
                  <a:srgbClr val="002855"/>
                </a:solidFill>
              </a:rPr>
              <a:t>COVID-19 viral vector vaccines tell our immune cells to produce harmless spike proteins which triggers an immune response and activates antibodies that are now able to recognize real SARS-CoV-2 virus.</a:t>
            </a:r>
            <a:endParaRPr lang="en-US" sz="2000" baseline="30000">
              <a:solidFill>
                <a:srgbClr val="002855"/>
              </a:solidFill>
            </a:endParaRPr>
          </a:p>
          <a:p>
            <a:pPr marL="342900" indent="-342900">
              <a:spcBef>
                <a:spcPts val="1000"/>
              </a:spcBef>
              <a:buFont typeface="Arial,Sans-Serif"/>
              <a:buChar char="•"/>
            </a:pPr>
            <a:endParaRPr lang="en-US" sz="2000" dirty="0">
              <a:solidFill>
                <a:srgbClr val="002855"/>
              </a:solidFill>
            </a:endParaRPr>
          </a:p>
          <a:p>
            <a:pPr marL="342900" indent="-342900">
              <a:spcBef>
                <a:spcPts val="1000"/>
              </a:spcBef>
              <a:buChar char="•"/>
            </a:pPr>
            <a:endParaRPr lang="en-US" sz="2000" dirty="0">
              <a:solidFill>
                <a:srgbClr val="002855"/>
              </a:solidFill>
            </a:endParaRPr>
          </a:p>
          <a:p>
            <a:pPr marL="342900" indent="-342900">
              <a:spcBef>
                <a:spcPts val="1000"/>
              </a:spcBef>
              <a:buChar char="•"/>
            </a:pPr>
            <a:endParaRPr lang="en-US" sz="2000" dirty="0">
              <a:solidFill>
                <a:srgbClr val="002855"/>
              </a:solidFill>
              <a:latin typeface="Proxima Nova"/>
            </a:endParaRPr>
          </a:p>
          <a:p>
            <a:pPr marL="342900" indent="-342900">
              <a:spcBef>
                <a:spcPts val="1000"/>
              </a:spcBef>
              <a:buChar char="•"/>
            </a:pPr>
            <a:endParaRPr lang="en-US" sz="2000" dirty="0">
              <a:solidFill>
                <a:srgbClr val="002855"/>
              </a:solidFill>
              <a:latin typeface="Proxima Nova"/>
            </a:endParaRPr>
          </a:p>
        </p:txBody>
      </p:sp>
      <p:pic>
        <p:nvPicPr>
          <p:cNvPr id="136" name="Google Shape;136;p20"/>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pic>
        <p:nvPicPr>
          <p:cNvPr id="3" name="Audio 2">
            <a:hlinkClick r:id="" action="ppaction://media"/>
            <a:extLst>
              <a:ext uri="{FF2B5EF4-FFF2-40B4-BE49-F238E27FC236}">
                <a16:creationId xmlns:a16="http://schemas.microsoft.com/office/drawing/2014/main" id="{8CFA6A9E-DA91-B547-84EE-693E845423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13860632"/>
      </p:ext>
    </p:extLst>
  </p:cSld>
  <p:clrMapOvr>
    <a:masterClrMapping/>
  </p:clrMapOvr>
  <mc:AlternateContent xmlns:mc="http://schemas.openxmlformats.org/markup-compatibility/2006" xmlns:p14="http://schemas.microsoft.com/office/powerpoint/2010/main">
    <mc:Choice Requires="p14">
      <p:transition spd="slow" p14:dur="2000" advTm="34174"/>
    </mc:Choice>
    <mc:Fallback xmlns="">
      <p:transition spd="slow" advTm="3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34"/>
        <p:cNvGrpSpPr/>
        <p:nvPr/>
      </p:nvGrpSpPr>
      <p:grpSpPr>
        <a:xfrm>
          <a:off x="0" y="0"/>
          <a:ext cx="0" cy="0"/>
          <a:chOff x="0" y="0"/>
          <a:chExt cx="0" cy="0"/>
        </a:xfrm>
      </p:grpSpPr>
      <p:pic>
        <p:nvPicPr>
          <p:cNvPr id="2" name="Picture 3" descr="A picture containing circle&#10;&#10;Description automatically generated">
            <a:extLst>
              <a:ext uri="{FF2B5EF4-FFF2-40B4-BE49-F238E27FC236}">
                <a16:creationId xmlns:a16="http://schemas.microsoft.com/office/drawing/2014/main" id="{2A284F34-A5AC-494F-9A0F-F432FA7B687F}"/>
              </a:ext>
            </a:extLst>
          </p:cNvPr>
          <p:cNvPicPr>
            <a:picLocks noChangeAspect="1"/>
          </p:cNvPicPr>
          <p:nvPr/>
        </p:nvPicPr>
        <p:blipFill>
          <a:blip r:embed="rId6"/>
          <a:stretch>
            <a:fillRect/>
          </a:stretch>
        </p:blipFill>
        <p:spPr>
          <a:xfrm>
            <a:off x="10377804" y="213716"/>
            <a:ext cx="1717151" cy="1518809"/>
          </a:xfrm>
          <a:prstGeom prst="rect">
            <a:avLst/>
          </a:prstGeom>
        </p:spPr>
      </p:pic>
      <p:sp>
        <p:nvSpPr>
          <p:cNvPr id="135" name="Google Shape;135;p20"/>
          <p:cNvSpPr txBox="1"/>
          <p:nvPr/>
        </p:nvSpPr>
        <p:spPr>
          <a:xfrm>
            <a:off x="882080" y="216107"/>
            <a:ext cx="10437105" cy="57027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How COVID-19 Vaccines Work</a:t>
            </a:r>
            <a:endParaRPr lang="en-US" dirty="0"/>
          </a:p>
          <a:p>
            <a:pPr algn="ctr"/>
            <a:r>
              <a:rPr lang="en-US" sz="3600" b="1">
                <a:solidFill>
                  <a:schemeClr val="accent1"/>
                </a:solidFill>
                <a:latin typeface="Proxima Nova"/>
              </a:rPr>
              <a:t>Comparing the Vaccines</a:t>
            </a:r>
            <a:endParaRPr lang="en-US">
              <a:solidFill>
                <a:schemeClr val="accent1"/>
              </a:solidFill>
            </a:endParaRPr>
          </a:p>
          <a:p>
            <a:pPr algn="ctr"/>
            <a:endParaRPr lang="en-US" sz="1800" b="1" dirty="0">
              <a:solidFill>
                <a:schemeClr val="accent1"/>
              </a:solidFill>
              <a:latin typeface="Proxima Nova"/>
            </a:endParaRPr>
          </a:p>
          <a:p>
            <a:pPr marL="342900" indent="-342900">
              <a:spcBef>
                <a:spcPts val="1000"/>
              </a:spcBef>
              <a:buFont typeface="Arial,Sans-Serif"/>
              <a:buChar char="•"/>
            </a:pPr>
            <a:endParaRPr lang="en-US" sz="2000" baseline="30000" dirty="0">
              <a:solidFill>
                <a:srgbClr val="002855"/>
              </a:solidFill>
            </a:endParaRPr>
          </a:p>
          <a:p>
            <a:pPr marL="342900" indent="-342900">
              <a:spcBef>
                <a:spcPts val="1000"/>
              </a:spcBef>
              <a:buFont typeface="Arial,Sans-Serif"/>
              <a:buChar char="•"/>
            </a:pPr>
            <a:endParaRPr lang="en-US" sz="2000" dirty="0">
              <a:solidFill>
                <a:srgbClr val="002855"/>
              </a:solidFill>
            </a:endParaRPr>
          </a:p>
          <a:p>
            <a:pPr marL="342900" indent="-342900">
              <a:spcBef>
                <a:spcPts val="1000"/>
              </a:spcBef>
              <a:buChar char="•"/>
            </a:pPr>
            <a:endParaRPr lang="en-US" sz="2000" dirty="0">
              <a:solidFill>
                <a:srgbClr val="002855"/>
              </a:solidFill>
            </a:endParaRPr>
          </a:p>
          <a:p>
            <a:pPr marL="342900" indent="-342900">
              <a:spcBef>
                <a:spcPts val="1000"/>
              </a:spcBef>
              <a:buChar char="•"/>
            </a:pPr>
            <a:endParaRPr lang="en-US" sz="2000" dirty="0">
              <a:solidFill>
                <a:srgbClr val="002855"/>
              </a:solidFill>
              <a:latin typeface="Proxima Nova"/>
            </a:endParaRPr>
          </a:p>
          <a:p>
            <a:pPr marL="342900" indent="-342900">
              <a:spcBef>
                <a:spcPts val="1000"/>
              </a:spcBef>
              <a:buChar char="•"/>
            </a:pPr>
            <a:endParaRPr lang="en-US" sz="2000" dirty="0">
              <a:solidFill>
                <a:srgbClr val="002855"/>
              </a:solidFill>
              <a:latin typeface="Proxima Nova"/>
            </a:endParaRPr>
          </a:p>
        </p:txBody>
      </p:sp>
      <p:pic>
        <p:nvPicPr>
          <p:cNvPr id="136" name="Google Shape;136;p20"/>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pic>
        <p:nvPicPr>
          <p:cNvPr id="3" name="Picture 3" descr="A picture containing diagram&#10;&#10;Description automatically generated">
            <a:extLst>
              <a:ext uri="{FF2B5EF4-FFF2-40B4-BE49-F238E27FC236}">
                <a16:creationId xmlns:a16="http://schemas.microsoft.com/office/drawing/2014/main" id="{758250CC-C626-4FF6-A243-2D0F2E6DEF54}"/>
              </a:ext>
            </a:extLst>
          </p:cNvPr>
          <p:cNvPicPr>
            <a:picLocks noChangeAspect="1"/>
          </p:cNvPicPr>
          <p:nvPr/>
        </p:nvPicPr>
        <p:blipFill>
          <a:blip r:embed="rId8"/>
          <a:stretch>
            <a:fillRect/>
          </a:stretch>
        </p:blipFill>
        <p:spPr>
          <a:xfrm>
            <a:off x="-20128" y="213612"/>
            <a:ext cx="1808672" cy="1531350"/>
          </a:xfrm>
          <a:prstGeom prst="rect">
            <a:avLst/>
          </a:prstGeom>
        </p:spPr>
      </p:pic>
      <p:graphicFrame>
        <p:nvGraphicFramePr>
          <p:cNvPr id="4" name="Table 5">
            <a:extLst>
              <a:ext uri="{FF2B5EF4-FFF2-40B4-BE49-F238E27FC236}">
                <a16:creationId xmlns:a16="http://schemas.microsoft.com/office/drawing/2014/main" id="{19DDCC1B-F1EF-46E8-A30A-37F2CD021093}"/>
              </a:ext>
            </a:extLst>
          </p:cNvPr>
          <p:cNvGraphicFramePr>
            <a:graphicFrameLocks noGrp="1"/>
          </p:cNvGraphicFramePr>
          <p:nvPr>
            <p:extLst>
              <p:ext uri="{D42A27DB-BD31-4B8C-83A1-F6EECF244321}">
                <p14:modId xmlns:p14="http://schemas.microsoft.com/office/powerpoint/2010/main" val="3027793541"/>
              </p:ext>
            </p:extLst>
          </p:nvPr>
        </p:nvGraphicFramePr>
        <p:xfrm>
          <a:off x="776377" y="2214113"/>
          <a:ext cx="10753367" cy="3227292"/>
        </p:xfrm>
        <a:graphic>
          <a:graphicData uri="http://schemas.openxmlformats.org/drawingml/2006/table">
            <a:tbl>
              <a:tblPr firstRow="1" bandRow="1">
                <a:tableStyleId>{5C22544A-7EE6-4342-B048-85BDC9FD1C3A}</a:tableStyleId>
              </a:tblPr>
              <a:tblGrid>
                <a:gridCol w="1828102">
                  <a:extLst>
                    <a:ext uri="{9D8B030D-6E8A-4147-A177-3AD203B41FA5}">
                      <a16:colId xmlns:a16="http://schemas.microsoft.com/office/drawing/2014/main" val="1547915641"/>
                    </a:ext>
                  </a:extLst>
                </a:gridCol>
                <a:gridCol w="2892000">
                  <a:extLst>
                    <a:ext uri="{9D8B030D-6E8A-4147-A177-3AD203B41FA5}">
                      <a16:colId xmlns:a16="http://schemas.microsoft.com/office/drawing/2014/main" val="2050630230"/>
                    </a:ext>
                  </a:extLst>
                </a:gridCol>
                <a:gridCol w="3149618">
                  <a:extLst>
                    <a:ext uri="{9D8B030D-6E8A-4147-A177-3AD203B41FA5}">
                      <a16:colId xmlns:a16="http://schemas.microsoft.com/office/drawing/2014/main" val="1682049510"/>
                    </a:ext>
                  </a:extLst>
                </a:gridCol>
                <a:gridCol w="2883647">
                  <a:extLst>
                    <a:ext uri="{9D8B030D-6E8A-4147-A177-3AD203B41FA5}">
                      <a16:colId xmlns:a16="http://schemas.microsoft.com/office/drawing/2014/main" val="3108204424"/>
                    </a:ext>
                  </a:extLst>
                </a:gridCol>
              </a:tblGrid>
              <a:tr h="1022508">
                <a:tc>
                  <a:txBody>
                    <a:bodyPr/>
                    <a:lstStyle/>
                    <a:p>
                      <a:pPr lvl="0" algn="ctr">
                        <a:buNone/>
                      </a:pPr>
                      <a:endParaRPr lang="en-US" sz="2800" dirty="0"/>
                    </a:p>
                  </a:txBody>
                  <a:tcPr/>
                </a:tc>
                <a:tc>
                  <a:txBody>
                    <a:bodyPr/>
                    <a:lstStyle/>
                    <a:p>
                      <a:pPr algn="ctr"/>
                      <a:r>
                        <a:rPr lang="en-US" sz="2800"/>
                        <a:t>Moderna</a:t>
                      </a:r>
                      <a:endParaRPr lang="en-US" sz="2800" dirty="0"/>
                    </a:p>
                  </a:txBody>
                  <a:tcPr anchor="ctr"/>
                </a:tc>
                <a:tc>
                  <a:txBody>
                    <a:bodyPr/>
                    <a:lstStyle/>
                    <a:p>
                      <a:pPr algn="ctr"/>
                      <a:r>
                        <a:rPr lang="en-US" sz="2800"/>
                        <a:t>Pfizer</a:t>
                      </a:r>
                      <a:endParaRPr lang="en-US" sz="2800" dirty="0"/>
                    </a:p>
                  </a:txBody>
                  <a:tcPr anchor="ctr"/>
                </a:tc>
                <a:tc>
                  <a:txBody>
                    <a:bodyPr/>
                    <a:lstStyle/>
                    <a:p>
                      <a:pPr algn="ctr"/>
                      <a:r>
                        <a:rPr lang="en-US" sz="2800"/>
                        <a:t>Johnson &amp; Johnson</a:t>
                      </a:r>
                      <a:endParaRPr lang="en-US" sz="2800" dirty="0"/>
                    </a:p>
                  </a:txBody>
                  <a:tcPr anchor="ctr"/>
                </a:tc>
                <a:extLst>
                  <a:ext uri="{0D108BD9-81ED-4DB2-BD59-A6C34878D82A}">
                    <a16:rowId xmlns:a16="http://schemas.microsoft.com/office/drawing/2014/main" val="1196471353"/>
                  </a:ext>
                </a:extLst>
              </a:tr>
              <a:tr h="559183">
                <a:tc>
                  <a:txBody>
                    <a:bodyPr/>
                    <a:lstStyle/>
                    <a:p>
                      <a:pPr lvl="0" algn="ctr">
                        <a:buNone/>
                      </a:pPr>
                      <a:r>
                        <a:rPr lang="en-US" sz="2800"/>
                        <a:t>Type</a:t>
                      </a:r>
                      <a:endParaRPr lang="en-US" sz="2800" dirty="0"/>
                    </a:p>
                  </a:txBody>
                  <a:tcPr/>
                </a:tc>
                <a:tc>
                  <a:txBody>
                    <a:bodyPr/>
                    <a:lstStyle/>
                    <a:p>
                      <a:pPr algn="ctr"/>
                      <a:r>
                        <a:rPr lang="en-US" sz="2800"/>
                        <a:t>mRNA</a:t>
                      </a:r>
                      <a:endParaRPr lang="en-US" sz="2800" dirty="0"/>
                    </a:p>
                  </a:txBody>
                  <a:tcPr/>
                </a:tc>
                <a:tc>
                  <a:txBody>
                    <a:bodyPr/>
                    <a:lstStyle/>
                    <a:p>
                      <a:pPr algn="ctr"/>
                      <a:r>
                        <a:rPr lang="en-US" sz="2800"/>
                        <a:t>mRNA</a:t>
                      </a:r>
                      <a:endParaRPr lang="en-US" sz="2800" dirty="0"/>
                    </a:p>
                  </a:txBody>
                  <a:tcPr/>
                </a:tc>
                <a:tc>
                  <a:txBody>
                    <a:bodyPr/>
                    <a:lstStyle/>
                    <a:p>
                      <a:pPr algn="ctr"/>
                      <a:r>
                        <a:rPr lang="en-US" sz="2800"/>
                        <a:t>Viral Vector</a:t>
                      </a:r>
                      <a:endParaRPr lang="en-US" sz="2800" dirty="0"/>
                    </a:p>
                  </a:txBody>
                  <a:tcPr/>
                </a:tc>
                <a:extLst>
                  <a:ext uri="{0D108BD9-81ED-4DB2-BD59-A6C34878D82A}">
                    <a16:rowId xmlns:a16="http://schemas.microsoft.com/office/drawing/2014/main" val="2001535101"/>
                  </a:ext>
                </a:extLst>
              </a:tr>
              <a:tr h="1054463">
                <a:tc>
                  <a:txBody>
                    <a:bodyPr/>
                    <a:lstStyle/>
                    <a:p>
                      <a:pPr lvl="0" algn="ctr">
                        <a:buNone/>
                      </a:pPr>
                      <a:r>
                        <a:rPr lang="en-US" sz="2800" dirty="0"/>
                        <a:t>Number </a:t>
                      </a:r>
                      <a:r>
                        <a:rPr lang="en-US" sz="2800"/>
                        <a:t>of Doses</a:t>
                      </a:r>
                      <a:endParaRPr lang="en-US" sz="2800" baseline="30000" dirty="0"/>
                    </a:p>
                  </a:txBody>
                  <a:tcPr/>
                </a:tc>
                <a:tc>
                  <a:txBody>
                    <a:bodyPr/>
                    <a:lstStyle/>
                    <a:p>
                      <a:pPr lvl="0" algn="ctr">
                        <a:buNone/>
                      </a:pPr>
                      <a:r>
                        <a:rPr lang="en-US" sz="2800"/>
                        <a:t>2 </a:t>
                      </a:r>
                      <a:endParaRPr lang="en-US" sz="2800" dirty="0"/>
                    </a:p>
                    <a:p>
                      <a:pPr lvl="0" algn="ctr">
                        <a:buNone/>
                      </a:pPr>
                      <a:r>
                        <a:rPr lang="en-US" sz="2800"/>
                        <a:t>(28 days apart)</a:t>
                      </a:r>
                    </a:p>
                  </a:txBody>
                  <a:tcPr/>
                </a:tc>
                <a:tc>
                  <a:txBody>
                    <a:bodyPr/>
                    <a:lstStyle/>
                    <a:p>
                      <a:pPr lvl="0" algn="ctr">
                        <a:buNone/>
                      </a:pPr>
                      <a:r>
                        <a:rPr lang="en-US" sz="2800"/>
                        <a:t>2 </a:t>
                      </a:r>
                      <a:endParaRPr lang="en-US" sz="2800" dirty="0"/>
                    </a:p>
                    <a:p>
                      <a:pPr lvl="0" algn="ctr">
                        <a:buNone/>
                      </a:pPr>
                      <a:r>
                        <a:rPr lang="en-US" sz="2800"/>
                        <a:t>(21 days apart)</a:t>
                      </a:r>
                    </a:p>
                  </a:txBody>
                  <a:tcPr/>
                </a:tc>
                <a:tc>
                  <a:txBody>
                    <a:bodyPr/>
                    <a:lstStyle/>
                    <a:p>
                      <a:pPr lvl="0" algn="ctr">
                        <a:buNone/>
                      </a:pPr>
                      <a:r>
                        <a:rPr lang="en-US" sz="2800"/>
                        <a:t>1</a:t>
                      </a:r>
                      <a:endParaRPr lang="en-US" sz="2800" dirty="0"/>
                    </a:p>
                  </a:txBody>
                  <a:tcPr/>
                </a:tc>
                <a:extLst>
                  <a:ext uri="{0D108BD9-81ED-4DB2-BD59-A6C34878D82A}">
                    <a16:rowId xmlns:a16="http://schemas.microsoft.com/office/drawing/2014/main" val="2613644841"/>
                  </a:ext>
                </a:extLst>
              </a:tr>
              <a:tr h="591138">
                <a:tc>
                  <a:txBody>
                    <a:bodyPr/>
                    <a:lstStyle/>
                    <a:p>
                      <a:pPr lvl="0" algn="ctr">
                        <a:buNone/>
                      </a:pPr>
                      <a:r>
                        <a:rPr lang="en-US" sz="2800"/>
                        <a:t>Efficacy</a:t>
                      </a:r>
                      <a:endParaRPr lang="en-US" sz="2800" baseline="30000" dirty="0"/>
                    </a:p>
                  </a:txBody>
                  <a:tcPr/>
                </a:tc>
                <a:tc>
                  <a:txBody>
                    <a:bodyPr/>
                    <a:lstStyle/>
                    <a:p>
                      <a:pPr algn="ctr"/>
                      <a:r>
                        <a:rPr lang="en-US" sz="2800"/>
                        <a:t>94.1%</a:t>
                      </a:r>
                      <a:endParaRPr lang="en-US" sz="2800" dirty="0"/>
                    </a:p>
                  </a:txBody>
                  <a:tcPr/>
                </a:tc>
                <a:tc>
                  <a:txBody>
                    <a:bodyPr/>
                    <a:lstStyle/>
                    <a:p>
                      <a:pPr algn="ctr"/>
                      <a:r>
                        <a:rPr lang="en-US" sz="2800"/>
                        <a:t>95.0%</a:t>
                      </a:r>
                      <a:endParaRPr lang="en-US" sz="2800" dirty="0"/>
                    </a:p>
                  </a:txBody>
                  <a:tcPr/>
                </a:tc>
                <a:tc>
                  <a:txBody>
                    <a:bodyPr/>
                    <a:lstStyle/>
                    <a:p>
                      <a:pPr algn="ctr"/>
                      <a:r>
                        <a:rPr lang="en-US" sz="2800"/>
                        <a:t>72.0%</a:t>
                      </a:r>
                      <a:endParaRPr lang="en-US" sz="2800" dirty="0"/>
                    </a:p>
                  </a:txBody>
                  <a:tcPr/>
                </a:tc>
                <a:extLst>
                  <a:ext uri="{0D108BD9-81ED-4DB2-BD59-A6C34878D82A}">
                    <a16:rowId xmlns:a16="http://schemas.microsoft.com/office/drawing/2014/main" val="2233014542"/>
                  </a:ext>
                </a:extLst>
              </a:tr>
            </a:tbl>
          </a:graphicData>
        </a:graphic>
      </p:graphicFrame>
      <p:pic>
        <p:nvPicPr>
          <p:cNvPr id="5" name="Audio 4">
            <a:hlinkClick r:id="" action="ppaction://media"/>
            <a:extLst>
              <a:ext uri="{FF2B5EF4-FFF2-40B4-BE49-F238E27FC236}">
                <a16:creationId xmlns:a16="http://schemas.microsoft.com/office/drawing/2014/main" id="{18D3F6A9-83A4-8B4C-B1AB-D9C32A89B8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06051547"/>
      </p:ext>
    </p:extLst>
  </p:cSld>
  <p:clrMapOvr>
    <a:masterClrMapping/>
  </p:clrMapOvr>
  <mc:AlternateContent xmlns:mc="http://schemas.openxmlformats.org/markup-compatibility/2006" xmlns:p14="http://schemas.microsoft.com/office/powerpoint/2010/main">
    <mc:Choice Requires="p14">
      <p:transition spd="slow" p14:dur="2000" advTm="12079"/>
    </mc:Choice>
    <mc:Fallback xmlns="">
      <p:transition spd="slow" advTm="1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01"/>
        <p:cNvGrpSpPr/>
        <p:nvPr/>
      </p:nvGrpSpPr>
      <p:grpSpPr>
        <a:xfrm>
          <a:off x="0" y="0"/>
          <a:ext cx="0" cy="0"/>
          <a:chOff x="0" y="0"/>
          <a:chExt cx="0" cy="0"/>
        </a:xfrm>
      </p:grpSpPr>
      <p:sp>
        <p:nvSpPr>
          <p:cNvPr id="14" name="Flowchart: Connector 13">
            <a:extLst>
              <a:ext uri="{FF2B5EF4-FFF2-40B4-BE49-F238E27FC236}">
                <a16:creationId xmlns:a16="http://schemas.microsoft.com/office/drawing/2014/main" id="{828E2ACE-91DF-44C9-B609-28C7E892E2C3}"/>
              </a:ext>
            </a:extLst>
          </p:cNvPr>
          <p:cNvSpPr/>
          <p:nvPr/>
        </p:nvSpPr>
        <p:spPr>
          <a:xfrm>
            <a:off x="465365" y="982437"/>
            <a:ext cx="11619063" cy="5958491"/>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Google Shape;102;p15"/>
          <p:cNvSpPr txBox="1"/>
          <p:nvPr/>
        </p:nvSpPr>
        <p:spPr>
          <a:xfrm>
            <a:off x="-249656" y="178907"/>
            <a:ext cx="12512378" cy="5702700"/>
          </a:xfrm>
          <a:prstGeom prst="rect">
            <a:avLst/>
          </a:prstGeom>
          <a:noFill/>
          <a:ln>
            <a:noFill/>
          </a:ln>
        </p:spPr>
        <p:txBody>
          <a:bodyPr spcFirstLastPara="1" wrap="square" lIns="91425" tIns="45700" rIns="91425" bIns="45700" anchor="t" anchorCtr="0">
            <a:noAutofit/>
          </a:bodyPr>
          <a:lstStyle/>
          <a:p>
            <a:pPr algn="ctr"/>
            <a:r>
              <a:rPr lang="en-US" sz="4500" b="1" dirty="0">
                <a:solidFill>
                  <a:srgbClr val="481268"/>
                </a:solidFill>
                <a:latin typeface="Proxima Nova"/>
                <a:sym typeface="Proxima Nova"/>
              </a:rPr>
              <a:t>Benefits of COVID-19 Vaccines</a:t>
            </a:r>
            <a:endParaRPr lang="en-US" dirty="0"/>
          </a:p>
          <a:p>
            <a:pPr marL="342900" indent="-342900">
              <a:spcBef>
                <a:spcPts val="2500"/>
              </a:spcBef>
              <a:buChar char="•"/>
            </a:pPr>
            <a:endParaRPr lang="en-US" sz="2500" dirty="0">
              <a:solidFill>
                <a:srgbClr val="002855"/>
              </a:solidFill>
              <a:ea typeface="Proxima Nova"/>
            </a:endParaRPr>
          </a:p>
          <a:p>
            <a:pPr marL="342900" indent="-342900">
              <a:spcBef>
                <a:spcPts val="2500"/>
              </a:spcBef>
              <a:buChar char="•"/>
            </a:pPr>
            <a:endParaRPr lang="en-US" sz="2500" dirty="0">
              <a:solidFill>
                <a:srgbClr val="002855"/>
              </a:solidFill>
              <a:latin typeface="Proxima Nova"/>
              <a:ea typeface="Proxima Nova"/>
            </a:endParaRPr>
          </a:p>
        </p:txBody>
      </p:sp>
      <p:sp>
        <p:nvSpPr>
          <p:cNvPr id="3" name="TextBox 2">
            <a:extLst>
              <a:ext uri="{FF2B5EF4-FFF2-40B4-BE49-F238E27FC236}">
                <a16:creationId xmlns:a16="http://schemas.microsoft.com/office/drawing/2014/main" id="{325123E3-E895-46D6-8910-31410BD75EC0}"/>
              </a:ext>
            </a:extLst>
          </p:cNvPr>
          <p:cNvSpPr txBox="1"/>
          <p:nvPr/>
        </p:nvSpPr>
        <p:spPr>
          <a:xfrm>
            <a:off x="1518249" y="199270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Proxima"/>
            </a:endParaRPr>
          </a:p>
        </p:txBody>
      </p:sp>
      <p:sp>
        <p:nvSpPr>
          <p:cNvPr id="2" name="Flowchart: Connector 1">
            <a:extLst>
              <a:ext uri="{FF2B5EF4-FFF2-40B4-BE49-F238E27FC236}">
                <a16:creationId xmlns:a16="http://schemas.microsoft.com/office/drawing/2014/main" id="{88F8E411-C20F-45BD-B880-B329CD605C4A}"/>
              </a:ext>
            </a:extLst>
          </p:cNvPr>
          <p:cNvSpPr/>
          <p:nvPr/>
        </p:nvSpPr>
        <p:spPr>
          <a:xfrm>
            <a:off x="465366" y="1295400"/>
            <a:ext cx="8611886" cy="5318959"/>
          </a:xfrm>
          <a:prstGeom prst="flowChartConnec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52E3177D-2BC6-4C9F-BDDF-7F8FA62BEE0A}"/>
              </a:ext>
            </a:extLst>
          </p:cNvPr>
          <p:cNvSpPr/>
          <p:nvPr/>
        </p:nvSpPr>
        <p:spPr>
          <a:xfrm>
            <a:off x="465365" y="2179865"/>
            <a:ext cx="5536672" cy="3468387"/>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734EDD-41BE-42A7-B8BA-E3B2947DA75B}"/>
              </a:ext>
            </a:extLst>
          </p:cNvPr>
          <p:cNvSpPr txBox="1"/>
          <p:nvPr/>
        </p:nvSpPr>
        <p:spPr>
          <a:xfrm>
            <a:off x="3812720" y="371747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tx1"/>
                </a:solidFill>
                <a:latin typeface="Arial Black"/>
              </a:rPr>
              <a:t>Individual</a:t>
            </a:r>
          </a:p>
        </p:txBody>
      </p:sp>
      <p:sp>
        <p:nvSpPr>
          <p:cNvPr id="12" name="TextBox 11">
            <a:extLst>
              <a:ext uri="{FF2B5EF4-FFF2-40B4-BE49-F238E27FC236}">
                <a16:creationId xmlns:a16="http://schemas.microsoft.com/office/drawing/2014/main" id="{0E5D663B-7794-42FF-8C36-EC9668B3AF40}"/>
              </a:ext>
            </a:extLst>
          </p:cNvPr>
          <p:cNvSpPr txBox="1"/>
          <p:nvPr/>
        </p:nvSpPr>
        <p:spPr>
          <a:xfrm>
            <a:off x="6738256" y="369025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Arial Black"/>
              </a:rPr>
              <a:t>Community</a:t>
            </a:r>
          </a:p>
        </p:txBody>
      </p:sp>
      <p:pic>
        <p:nvPicPr>
          <p:cNvPr id="10" name="Google Shape;109;p16" descr="A picture containing text, clipart&#10;&#10;Description automatically generated">
            <a:extLst>
              <a:ext uri="{FF2B5EF4-FFF2-40B4-BE49-F238E27FC236}">
                <a16:creationId xmlns:a16="http://schemas.microsoft.com/office/drawing/2014/main" id="{3CB218AB-1A9D-4484-A57F-6777EDCD88D6}"/>
              </a:ext>
            </a:extLst>
          </p:cNvPr>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sp>
        <p:nvSpPr>
          <p:cNvPr id="17" name="TextBox 16">
            <a:extLst>
              <a:ext uri="{FF2B5EF4-FFF2-40B4-BE49-F238E27FC236}">
                <a16:creationId xmlns:a16="http://schemas.microsoft.com/office/drawing/2014/main" id="{1F3E1908-5442-4CC6-8C88-88DD189EFC79}"/>
              </a:ext>
            </a:extLst>
          </p:cNvPr>
          <p:cNvSpPr txBox="1"/>
          <p:nvPr/>
        </p:nvSpPr>
        <p:spPr>
          <a:xfrm>
            <a:off x="9745434" y="369025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Arial Black"/>
              </a:rPr>
              <a:t>Population</a:t>
            </a:r>
          </a:p>
        </p:txBody>
      </p:sp>
      <p:sp>
        <p:nvSpPr>
          <p:cNvPr id="18" name="TextBox 17">
            <a:extLst>
              <a:ext uri="{FF2B5EF4-FFF2-40B4-BE49-F238E27FC236}">
                <a16:creationId xmlns:a16="http://schemas.microsoft.com/office/drawing/2014/main" id="{3726A83A-066F-441C-9C73-859950EFCE07}"/>
              </a:ext>
            </a:extLst>
          </p:cNvPr>
          <p:cNvSpPr txBox="1"/>
          <p:nvPr/>
        </p:nvSpPr>
        <p:spPr>
          <a:xfrm>
            <a:off x="832756" y="3254830"/>
            <a:ext cx="271598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200" dirty="0">
                <a:latin typeface="Calibri"/>
              </a:rPr>
              <a:t>Protects you from COVID-19 infection</a:t>
            </a:r>
          </a:p>
          <a:p>
            <a:pPr marL="342900" indent="-342900">
              <a:buChar char="•"/>
            </a:pPr>
            <a:r>
              <a:rPr lang="en-US" sz="2200" dirty="0">
                <a:latin typeface="Calibri"/>
              </a:rPr>
              <a:t>Protects you from severe illness </a:t>
            </a:r>
          </a:p>
        </p:txBody>
      </p:sp>
      <p:sp>
        <p:nvSpPr>
          <p:cNvPr id="20" name="TextBox 19">
            <a:extLst>
              <a:ext uri="{FF2B5EF4-FFF2-40B4-BE49-F238E27FC236}">
                <a16:creationId xmlns:a16="http://schemas.microsoft.com/office/drawing/2014/main" id="{5DF43883-35AD-48D2-9BAF-82BD3317666A}"/>
              </a:ext>
            </a:extLst>
          </p:cNvPr>
          <p:cNvSpPr txBox="1"/>
          <p:nvPr/>
        </p:nvSpPr>
        <p:spPr>
          <a:xfrm>
            <a:off x="5758541" y="2465615"/>
            <a:ext cx="271598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200" dirty="0">
                <a:latin typeface="Calibri"/>
              </a:rPr>
              <a:t>Slows the spread of COVID-19</a:t>
            </a:r>
            <a:endParaRPr lang="en-US" dirty="0"/>
          </a:p>
        </p:txBody>
      </p:sp>
      <p:sp>
        <p:nvSpPr>
          <p:cNvPr id="21" name="TextBox 20">
            <a:extLst>
              <a:ext uri="{FF2B5EF4-FFF2-40B4-BE49-F238E27FC236}">
                <a16:creationId xmlns:a16="http://schemas.microsoft.com/office/drawing/2014/main" id="{EEC3A210-FF3F-4D1A-BA82-A6A7B44D5CC7}"/>
              </a:ext>
            </a:extLst>
          </p:cNvPr>
          <p:cNvSpPr txBox="1"/>
          <p:nvPr/>
        </p:nvSpPr>
        <p:spPr>
          <a:xfrm>
            <a:off x="8956219" y="2465615"/>
            <a:ext cx="271598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en-US" sz="2200" dirty="0">
                <a:latin typeface="Calibri"/>
              </a:rPr>
              <a:t>Creates herd immunity</a:t>
            </a:r>
            <a:endParaRPr lang="en-US" dirty="0"/>
          </a:p>
        </p:txBody>
      </p:sp>
      <p:pic>
        <p:nvPicPr>
          <p:cNvPr id="9" name="Audio 8">
            <a:hlinkClick r:id="" action="ppaction://media"/>
            <a:extLst>
              <a:ext uri="{FF2B5EF4-FFF2-40B4-BE49-F238E27FC236}">
                <a16:creationId xmlns:a16="http://schemas.microsoft.com/office/drawing/2014/main" id="{58071657-F779-B847-B0C0-6C83CE06A91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188"/>
    </mc:Choice>
    <mc:Fallback xmlns="">
      <p:transition spd="slow" advTm="34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7"/>
          <p:cNvSpPr txBox="1"/>
          <p:nvPr/>
        </p:nvSpPr>
        <p:spPr>
          <a:xfrm>
            <a:off x="906950" y="355800"/>
            <a:ext cx="10076700" cy="5993700"/>
          </a:xfrm>
          <a:prstGeom prst="rect">
            <a:avLst/>
          </a:prstGeom>
          <a:noFill/>
          <a:ln>
            <a:noFill/>
          </a:ln>
        </p:spPr>
        <p:txBody>
          <a:bodyPr spcFirstLastPara="1" wrap="square" lIns="91425" tIns="45700" rIns="91425" bIns="45700" anchor="t" anchorCtr="0">
            <a:noAutofit/>
          </a:bodyPr>
          <a:lstStyle/>
          <a:p>
            <a:pPr algn="ctr"/>
            <a:r>
              <a:rPr lang="en-US" sz="5000" b="1" dirty="0">
                <a:solidFill>
                  <a:srgbClr val="481268"/>
                </a:solidFill>
                <a:latin typeface="Proxima Nova"/>
                <a:sym typeface="Proxima Nova"/>
              </a:rPr>
              <a:t>Herd Immunity</a:t>
            </a:r>
            <a:endParaRPr lang="en-US" dirty="0"/>
          </a:p>
          <a:p>
            <a:pPr>
              <a:buClr>
                <a:srgbClr val="002855"/>
              </a:buClr>
              <a:buSzPts val="2400"/>
              <a:buFont typeface="Arial"/>
              <a:buChar char="•"/>
            </a:pPr>
            <a:r>
              <a:rPr lang="en-US" sz="2400" b="1" dirty="0">
                <a:solidFill>
                  <a:srgbClr val="002855"/>
                </a:solidFill>
                <a:latin typeface="Proxima Nova"/>
                <a:ea typeface="Proxima Nova"/>
                <a:cs typeface="Proxima Nova"/>
                <a:sym typeface="Proxima Nova"/>
              </a:rPr>
              <a:t> CDC Definition:</a:t>
            </a:r>
            <a:r>
              <a:rPr lang="en-US" sz="2400" dirty="0">
                <a:solidFill>
                  <a:srgbClr val="002855"/>
                </a:solidFill>
                <a:latin typeface="Proxima Nova"/>
                <a:ea typeface="Proxima Nova"/>
                <a:cs typeface="Proxima Nova"/>
                <a:sym typeface="Proxima Nova"/>
              </a:rPr>
              <a:t> a situation in which a sufficient proportion of a population is immune to an infectious disease (through vaccination and/or </a:t>
            </a:r>
            <a:r>
              <a:rPr lang="en-US" sz="2400">
                <a:solidFill>
                  <a:srgbClr val="002855"/>
                </a:solidFill>
                <a:latin typeface="Proxima Nova"/>
                <a:ea typeface="Proxima Nova"/>
                <a:cs typeface="Proxima Nova"/>
                <a:sym typeface="Proxima Nova"/>
              </a:rPr>
              <a:t>prior illness) to make its spread from person to person unlikely</a:t>
            </a:r>
            <a:endParaRPr lang="en-US" sz="2400" baseline="30000">
              <a:solidFill>
                <a:srgbClr val="002855"/>
              </a:solidFill>
              <a:latin typeface="Proxima Nova"/>
              <a:ea typeface="Proxima Nova"/>
            </a:endParaRPr>
          </a:p>
          <a:p>
            <a:pPr marL="76200">
              <a:spcBef>
                <a:spcPts val="2500"/>
              </a:spcBef>
              <a:buClr>
                <a:srgbClr val="002855"/>
              </a:buClr>
              <a:buSzPts val="2400"/>
            </a:pPr>
            <a:br>
              <a:rPr lang="en-US" dirty="0">
                <a:sym typeface="Proxima Nova"/>
              </a:rPr>
            </a:br>
            <a:endParaRPr lang="en-US" dirty="0"/>
          </a:p>
        </p:txBody>
      </p:sp>
      <p:pic>
        <p:nvPicPr>
          <p:cNvPr id="116" name="Google Shape;116;p17"/>
          <p:cNvPicPr preferRelativeResize="0"/>
          <p:nvPr/>
        </p:nvPicPr>
        <p:blipFill rotWithShape="1">
          <a:blip r:embed="rId7">
            <a:alphaModFix/>
          </a:blip>
          <a:srcRect l="20231" r="20385"/>
          <a:stretch/>
        </p:blipFill>
        <p:spPr>
          <a:xfrm>
            <a:off x="10144750" y="5929800"/>
            <a:ext cx="1951249" cy="876200"/>
          </a:xfrm>
          <a:prstGeom prst="rect">
            <a:avLst/>
          </a:prstGeom>
          <a:noFill/>
          <a:ln>
            <a:noFill/>
          </a:ln>
        </p:spPr>
      </p:pic>
      <p:pic>
        <p:nvPicPr>
          <p:cNvPr id="3" name="Picture 3">
            <a:extLst>
              <a:ext uri="{FF2B5EF4-FFF2-40B4-BE49-F238E27FC236}">
                <a16:creationId xmlns:a16="http://schemas.microsoft.com/office/drawing/2014/main" id="{D850E7B4-3153-48F7-AA6E-6C3E567DCA2E}"/>
              </a:ext>
            </a:extLst>
          </p:cNvPr>
          <p:cNvPicPr>
            <a:picLocks noChangeAspect="1"/>
          </p:cNvPicPr>
          <p:nvPr/>
        </p:nvPicPr>
        <p:blipFill>
          <a:blip r:embed="rId8"/>
          <a:stretch>
            <a:fillRect/>
          </a:stretch>
        </p:blipFill>
        <p:spPr>
          <a:xfrm>
            <a:off x="1729512" y="2407924"/>
            <a:ext cx="8444592" cy="4188278"/>
          </a:xfrm>
          <a:prstGeom prst="rect">
            <a:avLst/>
          </a:prstGeom>
        </p:spPr>
      </p:pic>
      <p:pic>
        <p:nvPicPr>
          <p:cNvPr id="2" name="Audio 1">
            <a:hlinkClick r:id="" action="ppaction://media"/>
            <a:extLst>
              <a:ext uri="{FF2B5EF4-FFF2-40B4-BE49-F238E27FC236}">
                <a16:creationId xmlns:a16="http://schemas.microsoft.com/office/drawing/2014/main" id="{5EA75BFC-F6C8-704F-AA5E-87AA091D741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136"/>
    </mc:Choice>
    <mc:Fallback xmlns="">
      <p:transition spd="slow" advTm="44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6|0.9|0.8|0.9|0.8|0.5"/>
</p:tagLst>
</file>

<file path=ppt/tags/tag2.xml><?xml version="1.0" encoding="utf-8"?>
<p:tagLst xmlns:a="http://schemas.openxmlformats.org/drawingml/2006/main" xmlns:r="http://schemas.openxmlformats.org/officeDocument/2006/relationships" xmlns:p="http://schemas.openxmlformats.org/presentationml/2006/main">
  <p:tag name="TIMING" val="|23.6"/>
</p:tagLst>
</file>

<file path=ppt/tags/tag3.xml><?xml version="1.0" encoding="utf-8"?>
<p:tagLst xmlns:a="http://schemas.openxmlformats.org/drawingml/2006/main" xmlns:r="http://schemas.openxmlformats.org/officeDocument/2006/relationships" xmlns:p="http://schemas.openxmlformats.org/presentationml/2006/main">
  <p:tag name="TIMING" val="|9.2|38.7|22.5"/>
</p:tagLst>
</file>

<file path=ppt/tags/tag4.xml><?xml version="1.0" encoding="utf-8"?>
<p:tagLst xmlns:a="http://schemas.openxmlformats.org/drawingml/2006/main" xmlns:r="http://schemas.openxmlformats.org/officeDocument/2006/relationships" xmlns:p="http://schemas.openxmlformats.org/presentationml/2006/main">
  <p:tag name="TIMING" val="|7.8|16.3|11.7"/>
</p:tagLst>
</file>

<file path=ppt/tags/tag5.xml><?xml version="1.0" encoding="utf-8"?>
<p:tagLst xmlns:a="http://schemas.openxmlformats.org/drawingml/2006/main" xmlns:r="http://schemas.openxmlformats.org/officeDocument/2006/relationships" xmlns:p="http://schemas.openxmlformats.org/presentationml/2006/main">
  <p:tag name="TIMING" val="|4.6|16.9"/>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3519</Words>
  <Application>Microsoft Office PowerPoint</Application>
  <PresentationFormat>Widescreen</PresentationFormat>
  <Paragraphs>281</Paragraphs>
  <Slides>16</Slides>
  <Notes>16</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Kristyn Nicole Keylon</cp:lastModifiedBy>
  <cp:revision>2754</cp:revision>
  <dcterms:modified xsi:type="dcterms:W3CDTF">2021-04-22T17:38:57Z</dcterms:modified>
</cp:coreProperties>
</file>