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8"/>
  </p:notesMasterIdLst>
  <p:sldIdLst>
    <p:sldId id="257" r:id="rId2"/>
    <p:sldId id="276" r:id="rId3"/>
    <p:sldId id="284" r:id="rId4"/>
    <p:sldId id="272" r:id="rId5"/>
    <p:sldId id="256" r:id="rId6"/>
    <p:sldId id="283" r:id="rId7"/>
    <p:sldId id="278" r:id="rId8"/>
    <p:sldId id="258" r:id="rId9"/>
    <p:sldId id="260" r:id="rId10"/>
    <p:sldId id="279" r:id="rId11"/>
    <p:sldId id="280" r:id="rId12"/>
    <p:sldId id="281" r:id="rId13"/>
    <p:sldId id="259" r:id="rId14"/>
    <p:sldId id="282" r:id="rId15"/>
    <p:sldId id="275" r:id="rId16"/>
    <p:sldId id="274" r:id="rId17"/>
  </p:sldIdLst>
  <p:sldSz cx="12192000" cy="6858000"/>
  <p:notesSz cx="6858000" cy="9144000"/>
  <p:embeddedFontLst>
    <p:embeddedFont>
      <p:font typeface="Arial Black" panose="020B0A04020102020204" pitchFamily="34" charset="0"/>
      <p:bold r:id="rId19"/>
    </p:embeddedFont>
    <p:embeddedFont>
      <p:font typeface="Calibri" panose="020F0502020204030204" pitchFamily="34" charset="0"/>
      <p:regular r:id="rId20"/>
      <p:bold r:id="rId21"/>
      <p:italic r:id="rId22"/>
      <p:boldItalic r:id="rId23"/>
    </p:embeddedFont>
    <p:embeddedFont>
      <p:font typeface="Proxima Nova"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p15:clr>
            <a:srgbClr val="A4A3A4"/>
          </p15:clr>
        </p15:guide>
        <p15:guide id="2" pos="528">
          <p15:clr>
            <a:srgbClr val="A4A3A4"/>
          </p15:clr>
        </p15:guide>
        <p15:guide id="3" pos="7224">
          <p15:clr>
            <a:srgbClr val="A4A3A4"/>
          </p15:clr>
        </p15:guide>
        <p15:guide id="4" orient="horz" pos="22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F7B0EA-128F-774E-F4CC-3545D005EF55}" name="Alexis Mae Calinawan" initials="AC" userId="I8F4Wa9kqXRXSsfGMFaJdNJxlffkxUtftNkC9e1HL4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ennifer Butl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7473EE-D75D-4A4D-8805-7898A78FAECB}" v="30" dt="2021-04-20T22:09:28.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75606"/>
  </p:normalViewPr>
  <p:slideViewPr>
    <p:cSldViewPr snapToGrid="0">
      <p:cViewPr varScale="1">
        <p:scale>
          <a:sx n="125" d="100"/>
          <a:sy n="125" d="100"/>
        </p:scale>
        <p:origin x="1352" y="168"/>
      </p:cViewPr>
      <p:guideLst>
        <p:guide orient="horz" pos="576"/>
        <p:guide pos="528"/>
        <p:guide pos="7224"/>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Mae Calinawan" clId="Web-{287473EE-D75D-4A4D-8805-7898A78FAECB}"/>
    <pc:docChg chg="modSld">
      <pc:chgData name="Alexis Mae Calinawan" userId="" providerId="" clId="Web-{287473EE-D75D-4A4D-8805-7898A78FAECB}" dt="2021-04-20T22:11:51.295" v="67"/>
      <pc:docMkLst>
        <pc:docMk/>
      </pc:docMkLst>
      <pc:sldChg chg="delAnim modAnim modNotes">
        <pc:chgData name="Alexis Mae Calinawan" userId="" providerId="" clId="Web-{287473EE-D75D-4A4D-8805-7898A78FAECB}" dt="2021-04-20T22:02:41.422" v="42"/>
        <pc:sldMkLst>
          <pc:docMk/>
          <pc:sldMk cId="0" sldId="258"/>
        </pc:sldMkLst>
      </pc:sldChg>
      <pc:sldChg chg="delAnim modNotes">
        <pc:chgData name="Alexis Mae Calinawan" userId="" providerId="" clId="Web-{287473EE-D75D-4A4D-8805-7898A78FAECB}" dt="2021-04-20T22:03:09.860" v="45"/>
        <pc:sldMkLst>
          <pc:docMk/>
          <pc:sldMk cId="0" sldId="260"/>
        </pc:sldMkLst>
      </pc:sldChg>
      <pc:sldChg chg="delAnim modNotes">
        <pc:chgData name="Alexis Mae Calinawan" userId="" providerId="" clId="Web-{287473EE-D75D-4A4D-8805-7898A78FAECB}" dt="2021-04-20T21:43:44.536" v="8"/>
        <pc:sldMkLst>
          <pc:docMk/>
          <pc:sldMk cId="3878343837" sldId="272"/>
        </pc:sldMkLst>
      </pc:sldChg>
      <pc:sldChg chg="delAnim modAnim modNotes">
        <pc:chgData name="Alexis Mae Calinawan" userId="" providerId="" clId="Web-{287473EE-D75D-4A4D-8805-7898A78FAECB}" dt="2021-04-20T22:00:10.169" v="31"/>
        <pc:sldMkLst>
          <pc:docMk/>
          <pc:sldMk cId="2113860632" sldId="278"/>
        </pc:sldMkLst>
      </pc:sldChg>
      <pc:sldChg chg="modSp delAnim modAnim">
        <pc:chgData name="Alexis Mae Calinawan" userId="" providerId="" clId="Web-{287473EE-D75D-4A4D-8805-7898A78FAECB}" dt="2021-04-20T22:05:25.676" v="49" actId="20577"/>
        <pc:sldMkLst>
          <pc:docMk/>
          <pc:sldMk cId="2105211570" sldId="279"/>
        </pc:sldMkLst>
        <pc:spChg chg="mod">
          <ac:chgData name="Alexis Mae Calinawan" userId="" providerId="" clId="Web-{287473EE-D75D-4A4D-8805-7898A78FAECB}" dt="2021-04-20T22:05:25.676" v="49" actId="20577"/>
          <ac:spMkLst>
            <pc:docMk/>
            <pc:sldMk cId="2105211570" sldId="279"/>
            <ac:spMk id="5" creationId="{F42B2824-5AD6-42DD-80FB-A563264902BF}"/>
          </ac:spMkLst>
        </pc:spChg>
      </pc:sldChg>
      <pc:sldChg chg="delAnim modAnim modNotes">
        <pc:chgData name="Alexis Mae Calinawan" userId="" providerId="" clId="Web-{287473EE-D75D-4A4D-8805-7898A78FAECB}" dt="2021-04-20T22:10:34.652" v="63"/>
        <pc:sldMkLst>
          <pc:docMk/>
          <pc:sldMk cId="564730710" sldId="280"/>
        </pc:sldMkLst>
      </pc:sldChg>
      <pc:sldChg chg="delAnim modAnim modNotes">
        <pc:chgData name="Alexis Mae Calinawan" userId="" providerId="" clId="Web-{287473EE-D75D-4A4D-8805-7898A78FAECB}" dt="2021-04-20T22:11:51.295" v="67"/>
        <pc:sldMkLst>
          <pc:docMk/>
          <pc:sldMk cId="3061838830" sldId="281"/>
        </pc:sldMkLst>
      </pc:sldChg>
      <pc:sldChg chg="delAnim modNotes">
        <pc:chgData name="Alexis Mae Calinawan" userId="" providerId="" clId="Web-{287473EE-D75D-4A4D-8805-7898A78FAECB}" dt="2021-04-20T21:58:21.401" v="17"/>
        <pc:sldMkLst>
          <pc:docMk/>
          <pc:sldMk cId="336050563" sldId="283"/>
        </pc:sldMkLst>
      </pc:sldChg>
    </pc:docChg>
  </pc:docChgLst>
  <pc:docChgLst>
    <pc:chgData name="Alexis Mae Calinawan" clId="Web-{0615D545-FEDE-48A6-BF11-F9971086E6A7}"/>
    <pc:docChg chg="modSld">
      <pc:chgData name="Alexis Mae Calinawan" userId="" providerId="" clId="Web-{0615D545-FEDE-48A6-BF11-F9971086E6A7}" dt="2021-04-22T17:33:42.891" v="12"/>
      <pc:docMkLst>
        <pc:docMk/>
      </pc:docMkLst>
      <pc:sldChg chg="modNotes">
        <pc:chgData name="Alexis Mae Calinawan" userId="" providerId="" clId="Web-{0615D545-FEDE-48A6-BF11-F9971086E6A7}" dt="2021-04-22T17:33:42.891" v="12"/>
        <pc:sldMkLst>
          <pc:docMk/>
          <pc:sldMk cId="0" sldId="257"/>
        </pc:sldMkLst>
      </pc:sldChg>
      <pc:sldChg chg="modNotes">
        <pc:chgData name="Alexis Mae Calinawan" userId="" providerId="" clId="Web-{0615D545-FEDE-48A6-BF11-F9971086E6A7}" dt="2021-04-22T17:32:59.794" v="1"/>
        <pc:sldMkLst>
          <pc:docMk/>
          <pc:sldMk cId="1746709462" sldId="274"/>
        </pc:sldMkLst>
      </pc:sldChg>
      <pc:sldChg chg="modNotes">
        <pc:chgData name="Alexis Mae Calinawan" userId="" providerId="" clId="Web-{0615D545-FEDE-48A6-BF11-F9971086E6A7}" dt="2021-04-22T17:33:01.966" v="3"/>
        <pc:sldMkLst>
          <pc:docMk/>
          <pc:sldMk cId="287413395" sldId="275"/>
        </pc:sldMkLst>
      </pc:sldChg>
      <pc:sldChg chg="modNotes">
        <pc:chgData name="Alexis Mae Calinawan" userId="" providerId="" clId="Web-{0615D545-FEDE-48A6-BF11-F9971086E6A7}" dt="2021-04-22T17:33:20.561" v="9"/>
        <pc:sldMkLst>
          <pc:docMk/>
          <pc:sldMk cId="2105211570" sldId="27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748C0-ABD4-49AB-BEA4-51585398C9AA}" type="doc">
      <dgm:prSet loTypeId="urn:microsoft.com/office/officeart/2005/8/layout/process1" loCatId="process" qsTypeId="urn:microsoft.com/office/officeart/2005/8/quickstyle/simple1" qsCatId="simple" csTypeId="urn:microsoft.com/office/officeart/2005/8/colors/accent1_2" csCatId="accent1" phldr="1"/>
      <dgm:spPr/>
    </dgm:pt>
    <dgm:pt modelId="{30FC218B-3891-437E-AF2A-A1789968F4FD}">
      <dgm:prSet phldrT="[Text]" phldr="0"/>
      <dgm:spPr/>
      <dgm:t>
        <a:bodyPr/>
        <a:lstStyle/>
        <a:p>
          <a:pPr rtl="0"/>
          <a:r>
            <a:rPr lang="en-US" dirty="0">
              <a:latin typeface="Arial"/>
            </a:rPr>
            <a:t>Vaccine introduced to body</a:t>
          </a:r>
          <a:endParaRPr lang="en-US" dirty="0"/>
        </a:p>
      </dgm:t>
    </dgm:pt>
    <dgm:pt modelId="{7931702C-E892-4878-B04C-E7EE2AD2318A}" type="parTrans" cxnId="{ABFACEA8-DE98-4A99-90EE-DFAB95079B42}">
      <dgm:prSet/>
      <dgm:spPr/>
    </dgm:pt>
    <dgm:pt modelId="{589BA25A-AF4E-46D7-A772-A48E193C8B80}" type="sibTrans" cxnId="{ABFACEA8-DE98-4A99-90EE-DFAB95079B42}">
      <dgm:prSet/>
      <dgm:spPr/>
      <dgm:t>
        <a:bodyPr/>
        <a:lstStyle/>
        <a:p>
          <a:endParaRPr lang="en-US"/>
        </a:p>
      </dgm:t>
    </dgm:pt>
    <dgm:pt modelId="{C4B6E7FF-9BD0-48C8-BC10-5CE61552178E}">
      <dgm:prSet phldrT="[Text]" phldr="0"/>
      <dgm:spPr/>
      <dgm:t>
        <a:bodyPr/>
        <a:lstStyle/>
        <a:p>
          <a:pPr rtl="0"/>
          <a:r>
            <a:rPr lang="en-US" dirty="0">
              <a:latin typeface="Arial"/>
            </a:rPr>
            <a:t>Immune response launched</a:t>
          </a:r>
          <a:endParaRPr lang="en-US" dirty="0"/>
        </a:p>
      </dgm:t>
    </dgm:pt>
    <dgm:pt modelId="{B845193C-B24A-4101-A6CF-396C5DA9364D}" type="parTrans" cxnId="{95E07E69-7C7B-4FC5-AA0D-C31FECE544C7}">
      <dgm:prSet/>
      <dgm:spPr/>
    </dgm:pt>
    <dgm:pt modelId="{7FFB91B4-8F12-479A-BD83-774995E121F9}" type="sibTrans" cxnId="{95E07E69-7C7B-4FC5-AA0D-C31FECE544C7}">
      <dgm:prSet/>
      <dgm:spPr/>
      <dgm:t>
        <a:bodyPr/>
        <a:lstStyle/>
        <a:p>
          <a:endParaRPr lang="en-US"/>
        </a:p>
      </dgm:t>
    </dgm:pt>
    <dgm:pt modelId="{4A12B75C-B321-49CA-BE6C-B2E072BDE882}">
      <dgm:prSet phldr="0"/>
      <dgm:spPr/>
      <dgm:t>
        <a:bodyPr/>
        <a:lstStyle/>
        <a:p>
          <a:pPr rtl="0"/>
          <a:r>
            <a:rPr lang="en-US" dirty="0">
              <a:latin typeface="Arial"/>
            </a:rPr>
            <a:t>Antibodies able to recognize &amp; fight real virus</a:t>
          </a:r>
        </a:p>
      </dgm:t>
    </dgm:pt>
    <dgm:pt modelId="{1C0C247D-6742-49C6-A5E6-A18C6A653D4A}" type="parTrans" cxnId="{7A638513-1D71-4AB7-90AC-2DB8CE1A6AE2}">
      <dgm:prSet/>
      <dgm:spPr/>
    </dgm:pt>
    <dgm:pt modelId="{2FB595F4-5D27-4297-A3BD-F09CE4AC5234}" type="sibTrans" cxnId="{7A638513-1D71-4AB7-90AC-2DB8CE1A6AE2}">
      <dgm:prSet/>
      <dgm:spPr/>
      <dgm:t>
        <a:bodyPr/>
        <a:lstStyle/>
        <a:p>
          <a:endParaRPr lang="en-US"/>
        </a:p>
      </dgm:t>
    </dgm:pt>
    <dgm:pt modelId="{7E173DE9-FD46-46D8-97A7-19D65D9548AD}" type="pres">
      <dgm:prSet presAssocID="{5EE748C0-ABD4-49AB-BEA4-51585398C9AA}" presName="Name0" presStyleCnt="0">
        <dgm:presLayoutVars>
          <dgm:dir/>
          <dgm:resizeHandles val="exact"/>
        </dgm:presLayoutVars>
      </dgm:prSet>
      <dgm:spPr/>
    </dgm:pt>
    <dgm:pt modelId="{031F1ECA-2773-4DBB-ADE9-9F0F4895FF41}" type="pres">
      <dgm:prSet presAssocID="{30FC218B-3891-437E-AF2A-A1789968F4FD}" presName="node" presStyleLbl="node1" presStyleIdx="0" presStyleCnt="3">
        <dgm:presLayoutVars>
          <dgm:bulletEnabled val="1"/>
        </dgm:presLayoutVars>
      </dgm:prSet>
      <dgm:spPr/>
    </dgm:pt>
    <dgm:pt modelId="{9A20C6D7-D860-4461-BFA9-7CCE66E5F6DD}" type="pres">
      <dgm:prSet presAssocID="{589BA25A-AF4E-46D7-A772-A48E193C8B80}" presName="sibTrans" presStyleLbl="sibTrans2D1" presStyleIdx="0" presStyleCnt="2"/>
      <dgm:spPr/>
    </dgm:pt>
    <dgm:pt modelId="{405AAACB-88D3-4B4A-895B-D9EA2C8F4209}" type="pres">
      <dgm:prSet presAssocID="{589BA25A-AF4E-46D7-A772-A48E193C8B80}" presName="connectorText" presStyleLbl="sibTrans2D1" presStyleIdx="0" presStyleCnt="2"/>
      <dgm:spPr/>
    </dgm:pt>
    <dgm:pt modelId="{3CB6F4BB-5019-4DF9-ACC9-F962284A91DA}" type="pres">
      <dgm:prSet presAssocID="{C4B6E7FF-9BD0-48C8-BC10-5CE61552178E}" presName="node" presStyleLbl="node1" presStyleIdx="1" presStyleCnt="3">
        <dgm:presLayoutVars>
          <dgm:bulletEnabled val="1"/>
        </dgm:presLayoutVars>
      </dgm:prSet>
      <dgm:spPr/>
    </dgm:pt>
    <dgm:pt modelId="{8F898D80-4C6A-482B-A7C5-BA5D09EED810}" type="pres">
      <dgm:prSet presAssocID="{7FFB91B4-8F12-479A-BD83-774995E121F9}" presName="sibTrans" presStyleLbl="sibTrans2D1" presStyleIdx="1" presStyleCnt="2"/>
      <dgm:spPr/>
    </dgm:pt>
    <dgm:pt modelId="{048EB619-7E5F-4C2C-8BF9-E5E8431B8ECD}" type="pres">
      <dgm:prSet presAssocID="{7FFB91B4-8F12-479A-BD83-774995E121F9}" presName="connectorText" presStyleLbl="sibTrans2D1" presStyleIdx="1" presStyleCnt="2"/>
      <dgm:spPr/>
    </dgm:pt>
    <dgm:pt modelId="{13CD9D25-2D61-47FA-9426-44D42D9F357D}" type="pres">
      <dgm:prSet presAssocID="{4A12B75C-B321-49CA-BE6C-B2E072BDE882}" presName="node" presStyleLbl="node1" presStyleIdx="2" presStyleCnt="3">
        <dgm:presLayoutVars>
          <dgm:bulletEnabled val="1"/>
        </dgm:presLayoutVars>
      </dgm:prSet>
      <dgm:spPr/>
    </dgm:pt>
  </dgm:ptLst>
  <dgm:cxnLst>
    <dgm:cxn modelId="{7A638513-1D71-4AB7-90AC-2DB8CE1A6AE2}" srcId="{5EE748C0-ABD4-49AB-BEA4-51585398C9AA}" destId="{4A12B75C-B321-49CA-BE6C-B2E072BDE882}" srcOrd="2" destOrd="0" parTransId="{1C0C247D-6742-49C6-A5E6-A18C6A653D4A}" sibTransId="{2FB595F4-5D27-4297-A3BD-F09CE4AC5234}"/>
    <dgm:cxn modelId="{BB066335-A2C4-41EC-8809-793E83016ADB}" type="presOf" srcId="{C4B6E7FF-9BD0-48C8-BC10-5CE61552178E}" destId="{3CB6F4BB-5019-4DF9-ACC9-F962284A91DA}" srcOrd="0" destOrd="0" presId="urn:microsoft.com/office/officeart/2005/8/layout/process1"/>
    <dgm:cxn modelId="{95E07E69-7C7B-4FC5-AA0D-C31FECE544C7}" srcId="{5EE748C0-ABD4-49AB-BEA4-51585398C9AA}" destId="{C4B6E7FF-9BD0-48C8-BC10-5CE61552178E}" srcOrd="1" destOrd="0" parTransId="{B845193C-B24A-4101-A6CF-396C5DA9364D}" sibTransId="{7FFB91B4-8F12-479A-BD83-774995E121F9}"/>
    <dgm:cxn modelId="{3C06C371-595D-450B-866C-8EEAD0F1231C}" type="presOf" srcId="{589BA25A-AF4E-46D7-A772-A48E193C8B80}" destId="{9A20C6D7-D860-4461-BFA9-7CCE66E5F6DD}" srcOrd="0" destOrd="0" presId="urn:microsoft.com/office/officeart/2005/8/layout/process1"/>
    <dgm:cxn modelId="{21C1E076-7C5F-490B-B5AA-D342594A8720}" type="presOf" srcId="{7FFB91B4-8F12-479A-BD83-774995E121F9}" destId="{048EB619-7E5F-4C2C-8BF9-E5E8431B8ECD}" srcOrd="1" destOrd="0" presId="urn:microsoft.com/office/officeart/2005/8/layout/process1"/>
    <dgm:cxn modelId="{470E6D7C-61B5-49AF-8878-A08A55147D65}" type="presOf" srcId="{589BA25A-AF4E-46D7-A772-A48E193C8B80}" destId="{405AAACB-88D3-4B4A-895B-D9EA2C8F4209}" srcOrd="1" destOrd="0" presId="urn:microsoft.com/office/officeart/2005/8/layout/process1"/>
    <dgm:cxn modelId="{8D4F838F-198C-4F5C-95ED-FD8C07F12625}" type="presOf" srcId="{4A12B75C-B321-49CA-BE6C-B2E072BDE882}" destId="{13CD9D25-2D61-47FA-9426-44D42D9F357D}" srcOrd="0" destOrd="0" presId="urn:microsoft.com/office/officeart/2005/8/layout/process1"/>
    <dgm:cxn modelId="{1762A89C-5287-4A24-825C-D6B66A22374A}" type="presOf" srcId="{7FFB91B4-8F12-479A-BD83-774995E121F9}" destId="{8F898D80-4C6A-482B-A7C5-BA5D09EED810}" srcOrd="0" destOrd="0" presId="urn:microsoft.com/office/officeart/2005/8/layout/process1"/>
    <dgm:cxn modelId="{ABFACEA8-DE98-4A99-90EE-DFAB95079B42}" srcId="{5EE748C0-ABD4-49AB-BEA4-51585398C9AA}" destId="{30FC218B-3891-437E-AF2A-A1789968F4FD}" srcOrd="0" destOrd="0" parTransId="{7931702C-E892-4878-B04C-E7EE2AD2318A}" sibTransId="{589BA25A-AF4E-46D7-A772-A48E193C8B80}"/>
    <dgm:cxn modelId="{07326DC0-5938-4085-8D8C-CBD8CC40E71E}" type="presOf" srcId="{30FC218B-3891-437E-AF2A-A1789968F4FD}" destId="{031F1ECA-2773-4DBB-ADE9-9F0F4895FF41}" srcOrd="0" destOrd="0" presId="urn:microsoft.com/office/officeart/2005/8/layout/process1"/>
    <dgm:cxn modelId="{2C72F4F8-B7EC-404A-8917-6A2DAE848343}" type="presOf" srcId="{5EE748C0-ABD4-49AB-BEA4-51585398C9AA}" destId="{7E173DE9-FD46-46D8-97A7-19D65D9548AD}" srcOrd="0" destOrd="0" presId="urn:microsoft.com/office/officeart/2005/8/layout/process1"/>
    <dgm:cxn modelId="{D72A1EFF-FB7C-42B4-A56A-3B654F1DA523}" type="presParOf" srcId="{7E173DE9-FD46-46D8-97A7-19D65D9548AD}" destId="{031F1ECA-2773-4DBB-ADE9-9F0F4895FF41}" srcOrd="0" destOrd="0" presId="urn:microsoft.com/office/officeart/2005/8/layout/process1"/>
    <dgm:cxn modelId="{852695AD-163A-4FCD-B7C5-39987F3870E4}" type="presParOf" srcId="{7E173DE9-FD46-46D8-97A7-19D65D9548AD}" destId="{9A20C6D7-D860-4461-BFA9-7CCE66E5F6DD}" srcOrd="1" destOrd="0" presId="urn:microsoft.com/office/officeart/2005/8/layout/process1"/>
    <dgm:cxn modelId="{2401CE94-35DE-4D67-B85B-4BC121698364}" type="presParOf" srcId="{9A20C6D7-D860-4461-BFA9-7CCE66E5F6DD}" destId="{405AAACB-88D3-4B4A-895B-D9EA2C8F4209}" srcOrd="0" destOrd="0" presId="urn:microsoft.com/office/officeart/2005/8/layout/process1"/>
    <dgm:cxn modelId="{8FAB31C2-66D5-4F25-A14B-3049A6D798A1}" type="presParOf" srcId="{7E173DE9-FD46-46D8-97A7-19D65D9548AD}" destId="{3CB6F4BB-5019-4DF9-ACC9-F962284A91DA}" srcOrd="2" destOrd="0" presId="urn:microsoft.com/office/officeart/2005/8/layout/process1"/>
    <dgm:cxn modelId="{C9E9DA36-B822-4F92-806B-0D3C20522079}" type="presParOf" srcId="{7E173DE9-FD46-46D8-97A7-19D65D9548AD}" destId="{8F898D80-4C6A-482B-A7C5-BA5D09EED810}" srcOrd="3" destOrd="0" presId="urn:microsoft.com/office/officeart/2005/8/layout/process1"/>
    <dgm:cxn modelId="{68CA8719-5003-4D3E-A98E-88B2550FFD7B}" type="presParOf" srcId="{8F898D80-4C6A-482B-A7C5-BA5D09EED810}" destId="{048EB619-7E5F-4C2C-8BF9-E5E8431B8ECD}" srcOrd="0" destOrd="0" presId="urn:microsoft.com/office/officeart/2005/8/layout/process1"/>
    <dgm:cxn modelId="{833F2750-53E9-4BB4-B293-408DA99B614A}" type="presParOf" srcId="{7E173DE9-FD46-46D8-97A7-19D65D9548AD}" destId="{13CD9D25-2D61-47FA-9426-44D42D9F357D}"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F1ECA-2773-4DBB-ADE9-9F0F4895FF41}">
      <dsp:nvSpPr>
        <dsp:cNvPr id="0" name=""/>
        <dsp:cNvSpPr/>
      </dsp:nvSpPr>
      <dsp:spPr>
        <a:xfrm>
          <a:off x="8704" y="1794785"/>
          <a:ext cx="2601589" cy="156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a:rPr>
            <a:t>Vaccine introduced to body</a:t>
          </a:r>
          <a:endParaRPr lang="en-US" sz="2600" kern="1200" dirty="0"/>
        </a:p>
      </dsp:txBody>
      <dsp:txXfrm>
        <a:off x="54423" y="1840504"/>
        <a:ext cx="2510151" cy="1469515"/>
      </dsp:txXfrm>
    </dsp:sp>
    <dsp:sp modelId="{9A20C6D7-D860-4461-BFA9-7CCE66E5F6DD}">
      <dsp:nvSpPr>
        <dsp:cNvPr id="0" name=""/>
        <dsp:cNvSpPr/>
      </dsp:nvSpPr>
      <dsp:spPr>
        <a:xfrm>
          <a:off x="2870452" y="2252665"/>
          <a:ext cx="551536" cy="6451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870452" y="2381704"/>
        <a:ext cx="386075" cy="387116"/>
      </dsp:txXfrm>
    </dsp:sp>
    <dsp:sp modelId="{3CB6F4BB-5019-4DF9-ACC9-F962284A91DA}">
      <dsp:nvSpPr>
        <dsp:cNvPr id="0" name=""/>
        <dsp:cNvSpPr/>
      </dsp:nvSpPr>
      <dsp:spPr>
        <a:xfrm>
          <a:off x="3650929" y="1794785"/>
          <a:ext cx="2601589" cy="156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a:rPr>
            <a:t>Immune response launched</a:t>
          </a:r>
          <a:endParaRPr lang="en-US" sz="2600" kern="1200" dirty="0"/>
        </a:p>
      </dsp:txBody>
      <dsp:txXfrm>
        <a:off x="3696648" y="1840504"/>
        <a:ext cx="2510151" cy="1469515"/>
      </dsp:txXfrm>
    </dsp:sp>
    <dsp:sp modelId="{8F898D80-4C6A-482B-A7C5-BA5D09EED810}">
      <dsp:nvSpPr>
        <dsp:cNvPr id="0" name=""/>
        <dsp:cNvSpPr/>
      </dsp:nvSpPr>
      <dsp:spPr>
        <a:xfrm>
          <a:off x="6512677" y="2252665"/>
          <a:ext cx="551536" cy="6451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512677" y="2381704"/>
        <a:ext cx="386075" cy="387116"/>
      </dsp:txXfrm>
    </dsp:sp>
    <dsp:sp modelId="{13CD9D25-2D61-47FA-9426-44D42D9F357D}">
      <dsp:nvSpPr>
        <dsp:cNvPr id="0" name=""/>
        <dsp:cNvSpPr/>
      </dsp:nvSpPr>
      <dsp:spPr>
        <a:xfrm>
          <a:off x="7293154" y="1794785"/>
          <a:ext cx="2601589" cy="156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a:rPr>
            <a:t>Antibodies able to recognize &amp; fight real virus</a:t>
          </a:r>
        </a:p>
      </dsp:txBody>
      <dsp:txXfrm>
        <a:off x="7338873" y="1840504"/>
        <a:ext cx="2510151" cy="14695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bf004d9e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Hello there! My name is [APHA Name], and I am an Aggie Public Health Ambassador from UC Davis.</a:t>
            </a:r>
          </a:p>
          <a:p>
            <a:endParaRPr lang="en-US" dirty="0"/>
          </a:p>
          <a:p>
            <a:r>
              <a:rPr lang="en-US" dirty="0"/>
              <a:t>Aggie Public Health Ambassadors are UC Davis college students who teach people in Davis about how to stop the spread of COVID-19 and keep our community safe. </a:t>
            </a:r>
          </a:p>
          <a:p>
            <a:endParaRPr lang="en-US" dirty="0"/>
          </a:p>
          <a:p>
            <a:r>
              <a:rPr lang="en-US" dirty="0"/>
              <a:t>Today, we will be learning about the newest way to protect ourselves from COVID: (</a:t>
            </a:r>
            <a:r>
              <a:rPr lang="en-US" i="1" dirty="0"/>
              <a:t>*pause*)</a:t>
            </a:r>
            <a:r>
              <a:rPr lang="en-US" dirty="0"/>
              <a:t> COVID-19 vaccines. </a:t>
            </a:r>
          </a:p>
          <a:p>
            <a:endParaRPr lang="en-US" dirty="0"/>
          </a:p>
          <a:p>
            <a:endParaRPr lang="en-US" dirty="0"/>
          </a:p>
          <a:p>
            <a:endParaRPr lang="en-US" dirty="0"/>
          </a:p>
          <a:p>
            <a:endParaRPr lang="en-US" dirty="0"/>
          </a:p>
          <a:p>
            <a:endParaRPr lang="en-US" dirty="0"/>
          </a:p>
        </p:txBody>
      </p:sp>
      <p:sp>
        <p:nvSpPr>
          <p:cNvPr id="92" name="Google Shape;92;g8bf004d9e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You might have a couple questions about herd immunity.</a:t>
            </a:r>
          </a:p>
          <a:p>
            <a:endParaRPr lang="en-US" dirty="0"/>
          </a:p>
          <a:p>
            <a:r>
              <a:rPr lang="en-US" dirty="0"/>
              <a:t>First off, how many people need to be vaccinated to achieve herd immunity for a disease? </a:t>
            </a:r>
          </a:p>
          <a:p>
            <a:endParaRPr lang="en-US" dirty="0"/>
          </a:p>
          <a:p>
            <a:r>
              <a:rPr lang="en-US" dirty="0"/>
              <a:t>The answer really depends on how quickly the disease can travel from person to person.</a:t>
            </a:r>
          </a:p>
          <a:p>
            <a:endParaRPr lang="en-US" dirty="0"/>
          </a:p>
          <a:p>
            <a:r>
              <a:rPr lang="en-US" dirty="0"/>
              <a:t>A disease like measles spreads quickly. That means it requires about 95% of people to be vaccinated to achieve herd immunity.</a:t>
            </a:r>
          </a:p>
          <a:p>
            <a:endParaRPr lang="en-US" dirty="0"/>
          </a:p>
          <a:p>
            <a:r>
              <a:rPr lang="en-US" dirty="0"/>
              <a:t>A disease like seasonal flu might change from year to year and so we do not know exactly how many people need to be vaccinated. This is why we want everyone to have an annual flu shot. This will protect you, your family and friends, and your community.</a:t>
            </a:r>
          </a:p>
          <a:p>
            <a:endParaRPr lang="en-US" dirty="0"/>
          </a:p>
          <a:p>
            <a:r>
              <a:rPr lang="en-US" dirty="0"/>
              <a:t>For COVID-19, research is helping us to learn how many people need to be vaccinated to achieve herd immunity. </a:t>
            </a:r>
          </a:p>
          <a:p>
            <a:endParaRPr lang="en-US" dirty="0"/>
          </a:p>
          <a:p>
            <a:r>
              <a:rPr lang="en-US" dirty="0"/>
              <a:t>Remember becoming sick or getting vaccinated are ways to reach herd immunity. </a:t>
            </a:r>
          </a:p>
          <a:p>
            <a:endParaRPr lang="en-US" dirty="0"/>
          </a:p>
          <a:p>
            <a:r>
              <a:rPr lang="en-US" dirty="0"/>
              <a:t>Why don't we just reopen all public places and let everyone get sick to achieve herd immunity?</a:t>
            </a:r>
          </a:p>
          <a:p>
            <a:endParaRPr lang="en-US" dirty="0"/>
          </a:p>
          <a:p>
            <a:r>
              <a:rPr lang="en-US" dirty="0"/>
              <a:t>Given how seriously sick some people can become from COVID-19, herd immunity by infection is unsafe. </a:t>
            </a:r>
          </a:p>
          <a:p>
            <a:endParaRPr lang="en-US" dirty="0"/>
          </a:p>
          <a:p>
            <a:r>
              <a:rPr lang="en-US" dirty="0"/>
              <a:t>When you get sick with COVID-19 and recover from it, your body can mark and identify COVID-19-infected cells for the immune cell superheroes to fight them.</a:t>
            </a:r>
          </a:p>
          <a:p>
            <a:endParaRPr lang="en-US" dirty="0"/>
          </a:p>
          <a:p>
            <a:r>
              <a:rPr lang="en-US" dirty="0"/>
              <a:t>However, researchers are still figuring out how long your body can fight COVID-19 after you recover from COVID-19 </a:t>
            </a:r>
            <a:r>
              <a:rPr lang="en-US" i="1" dirty="0"/>
              <a:t>*pause* </a:t>
            </a:r>
            <a:r>
              <a:rPr lang="en-US" dirty="0"/>
              <a:t>(if you get sick). </a:t>
            </a:r>
          </a:p>
          <a:p>
            <a:endParaRPr lang="en-US" dirty="0"/>
          </a:p>
          <a:p>
            <a:r>
              <a:rPr lang="en-US" dirty="0"/>
              <a:t>The important thing to remember is: it is important for as many people as possible to be vaccinated.</a:t>
            </a:r>
          </a:p>
          <a:p>
            <a:endParaRPr lang="en-US" dirty="0"/>
          </a:p>
          <a:p>
            <a:pPr marL="0" indent="0"/>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729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Let's talk about some questions you might have about the vaccines.</a:t>
            </a:r>
          </a:p>
          <a:p>
            <a:br>
              <a:rPr lang="en-US" dirty="0"/>
            </a:br>
            <a:r>
              <a:rPr lang="en-US" dirty="0"/>
              <a:t>The COVID-19 vaccines were developed really quickly. Are they safe?</a:t>
            </a:r>
          </a:p>
          <a:p>
            <a:endParaRPr lang="en-US" dirty="0"/>
          </a:p>
          <a:p>
            <a:r>
              <a:rPr lang="en-US" dirty="0"/>
              <a:t>Yes! These vaccines were tested and evaluated in tens of thousands of people who volunteered to be part of the research to test them. To be used all over the world, the vaccines had to meet strict safety, effectiveness, and quality standards.</a:t>
            </a:r>
          </a:p>
          <a:p>
            <a:endParaRPr lang="en-US" dirty="0"/>
          </a:p>
          <a:p>
            <a:r>
              <a:rPr lang="en-US" dirty="0"/>
              <a:t>Will I get infected with COVID-19 or test positive for COVID-19 from the vaccine?</a:t>
            </a:r>
          </a:p>
          <a:p>
            <a:endParaRPr lang="en-US" dirty="0"/>
          </a:p>
          <a:p>
            <a:r>
              <a:rPr lang="en-US" dirty="0"/>
              <a:t>No, the COVID-19 vaccines currently in use do not use live virus. You would not test positive since there is no virus inside of you when you get a shot.</a:t>
            </a:r>
          </a:p>
          <a:p>
            <a:endParaRPr lang="en-US" b="1"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03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Should I still get vaccinated if I've already had COVID-19? </a:t>
            </a:r>
          </a:p>
          <a:p>
            <a:endParaRPr lang="en-US" dirty="0"/>
          </a:p>
          <a:p>
            <a:r>
              <a:rPr lang="en-US" dirty="0"/>
              <a:t>Yes! It is important to be vaccinated, even if you've had COVID-19 before.</a:t>
            </a:r>
          </a:p>
          <a:p>
            <a:endParaRPr lang="en-US" dirty="0"/>
          </a:p>
          <a:p>
            <a:r>
              <a:rPr lang="en-US" dirty="0"/>
              <a:t>As we discussed earlier, we still do not know how long you are protected from COVID-19 after recovering from it. </a:t>
            </a:r>
          </a:p>
          <a:p>
            <a:endParaRPr lang="en-US" dirty="0"/>
          </a:p>
          <a:p>
            <a:r>
              <a:rPr lang="en-US" dirty="0"/>
              <a:t>Once I'm vaccinated, can I stop wearing my mask? Should I still get tested regularly for COVID-19? </a:t>
            </a:r>
          </a:p>
          <a:p>
            <a:endParaRPr lang="en-US" dirty="0"/>
          </a:p>
          <a:p>
            <a:r>
              <a:rPr lang="en-US" dirty="0"/>
              <a:t>Before and even after vaccination, it is really important for everyone to continue to get tested regularly, wear face coverings, keep physical distance and keep your hands clean to help continue to keep our community healthy.</a:t>
            </a:r>
          </a:p>
          <a:p>
            <a:endParaRPr lang="en-US" dirty="0"/>
          </a:p>
          <a:p>
            <a:r>
              <a:rPr lang="en-US" dirty="0"/>
              <a:t>So even though we might be eager to get back to "normal" life, we still need be cautious and keep ourselves and our community safe.</a:t>
            </a:r>
          </a:p>
          <a:p>
            <a:endParaRPr lang="en-US" b="1"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80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Over the past couple months, you've probably heard your parents, grandparents, aunts, and uncles making vaccine appointments.</a:t>
            </a:r>
          </a:p>
          <a:p>
            <a:r>
              <a:rPr lang="en-US" dirty="0"/>
              <a:t>There is a schedule of when people are allowed to get the vaccine.</a:t>
            </a:r>
          </a:p>
          <a:p>
            <a:r>
              <a:rPr lang="en-US" dirty="0"/>
              <a:t>In California, priority was first given to the following groups:</a:t>
            </a:r>
          </a:p>
          <a:p>
            <a:r>
              <a:rPr lang="en-US" dirty="0"/>
              <a:t>Phase 1A included healthcare workers &amp; long-term care residents.</a:t>
            </a:r>
          </a:p>
          <a:p>
            <a:r>
              <a:rPr lang="en-US" dirty="0"/>
              <a:t>Phase 1B includes people 65+ years old and people working in Agriculture/Food, Education/Childcare, Emergency Services</a:t>
            </a:r>
          </a:p>
          <a:p>
            <a:r>
              <a:rPr lang="en-US" dirty="0"/>
              <a:t>Appointments are now open for</a:t>
            </a:r>
            <a:r>
              <a:rPr lang="en-US" b="1" dirty="0"/>
              <a:t> </a:t>
            </a:r>
            <a:r>
              <a:rPr lang="en-US" dirty="0"/>
              <a:t>High-Risk 16+ years old individuals.</a:t>
            </a:r>
          </a:p>
          <a:p>
            <a:r>
              <a:rPr lang="en-US" dirty="0"/>
              <a:t>As of April 1, 2021, Individuals who are 50 years old and older are able to get vaccinated.</a:t>
            </a:r>
          </a:p>
          <a:p>
            <a:r>
              <a:rPr lang="en-US" dirty="0"/>
              <a:t>As of April 15, 2021: Everyone who are 16 years old and older are able to get vaccinated.</a:t>
            </a:r>
          </a:p>
          <a:p>
            <a:pPr marL="76200" indent="0">
              <a:spcBef>
                <a:spcPts val="2500"/>
              </a:spcBef>
            </a:pPr>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Here is a screenshot of the </a:t>
            </a:r>
            <a:r>
              <a:rPr lang="en-US" dirty="0" err="1"/>
              <a:t>MyTurn</a:t>
            </a:r>
            <a:r>
              <a:rPr lang="en-US" dirty="0"/>
              <a:t> site. </a:t>
            </a:r>
          </a:p>
          <a:p>
            <a:r>
              <a:rPr lang="en-US" dirty="0"/>
              <a:t>You can select the website language on this first page. </a:t>
            </a:r>
          </a:p>
          <a:p>
            <a:r>
              <a:rPr lang="en-US" dirty="0"/>
              <a:t>From there, you answer questions about the different eligibility criteria and then type in your zip code. </a:t>
            </a:r>
          </a:p>
          <a:p>
            <a:r>
              <a:rPr lang="en-US" dirty="0"/>
              <a:t>The site will then tell you if it's your turn to get vaccinated. </a:t>
            </a:r>
          </a:p>
          <a:p>
            <a:r>
              <a:rPr lang="en-US" dirty="0"/>
              <a:t>If you are eligible to be vaccinated, you can select from many vaccine clinics. </a:t>
            </a:r>
          </a:p>
          <a:p>
            <a:r>
              <a:rPr lang="en-US" dirty="0"/>
              <a:t>Check it out with your family to find appointments near you!</a:t>
            </a:r>
          </a:p>
          <a:p>
            <a:pPr marL="0" indent="0"/>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4504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Here is a list of the references we used to write these slides. Remember that it is very important to do research carefully and to get information from experts so that you know what you are learning and reading is true.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29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07aa31c0c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t>Thank you for watching this presentation! We hope you had fun learning about vaccines with us. Stay healthy and safe!     </a:t>
            </a:r>
          </a:p>
        </p:txBody>
      </p:sp>
      <p:sp>
        <p:nvSpPr>
          <p:cNvPr id="174" name="Google Shape;174;ga07aa31c0c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95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Here is an overview of our lesson for today.</a:t>
            </a:r>
          </a:p>
          <a:p>
            <a:r>
              <a:rPr lang="en-US" dirty="0"/>
              <a:t>First, I'll explain what COVID-19 is.</a:t>
            </a:r>
          </a:p>
          <a:p>
            <a:r>
              <a:rPr lang="en-US" dirty="0"/>
              <a:t>Then we will talk about how vaccines work.</a:t>
            </a:r>
          </a:p>
          <a:p>
            <a:r>
              <a:rPr lang="en-US" dirty="0"/>
              <a:t>From there, we'll discuss the benefits of vaccines for both a person and a group of people.</a:t>
            </a:r>
          </a:p>
          <a:p>
            <a:r>
              <a:rPr lang="en-US" dirty="0"/>
              <a:t>We'll help you learn how not to be tricked by some vaccine myths. </a:t>
            </a:r>
          </a:p>
          <a:p>
            <a:r>
              <a:rPr lang="en-US" dirty="0"/>
              <a:t>And we will end with sharing how you and your family can get the vaccine. </a:t>
            </a:r>
          </a:p>
          <a:p>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23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Let's start with the basics. What is COVID-19?</a:t>
            </a:r>
          </a:p>
          <a:p>
            <a:endParaRPr lang="en-US" dirty="0"/>
          </a:p>
          <a:p>
            <a:r>
              <a:rPr lang="en-US" dirty="0"/>
              <a:t>Coronavirus (or COVID-19) is an infectious respiratory disease that is caused by a germ (or virus) named SARS-CoV-2. </a:t>
            </a:r>
          </a:p>
          <a:p>
            <a:endParaRPr lang="en-US" dirty="0"/>
          </a:p>
          <a:p>
            <a:r>
              <a:rPr lang="en-US" dirty="0"/>
              <a:t>"Infectious" is just a long word that means able to spread from person-to-person. </a:t>
            </a:r>
          </a:p>
          <a:p>
            <a:endParaRPr lang="en-US" dirty="0"/>
          </a:p>
          <a:p>
            <a:r>
              <a:rPr lang="en-US" dirty="0"/>
              <a:t>Your respiratory system is made up of the body parts that help you breathe: everything from your nose, down through your throat, and to your lungs.</a:t>
            </a:r>
          </a:p>
          <a:p>
            <a:endParaRPr lang="en-US" dirty="0"/>
          </a:p>
          <a:p>
            <a:r>
              <a:rPr lang="en-US" dirty="0"/>
              <a:t>Coronavirus gets its name from the crown-like spike proteins on its surface. </a:t>
            </a:r>
          </a:p>
          <a:p>
            <a:endParaRPr lang="en-US" dirty="0"/>
          </a:p>
          <a:p>
            <a:r>
              <a:rPr lang="en-US" dirty="0"/>
              <a:t>COVID-19 can look different for different people when they get sick with this disease:</a:t>
            </a:r>
          </a:p>
          <a:p>
            <a:endParaRPr lang="en-US" dirty="0"/>
          </a:p>
          <a:p>
            <a:r>
              <a:rPr lang="en-US" dirty="0"/>
              <a:t>Some people might get infected but not feel sick at all. </a:t>
            </a:r>
          </a:p>
          <a:p>
            <a:endParaRPr lang="en-US" dirty="0"/>
          </a:p>
          <a:p>
            <a:r>
              <a:rPr lang="en-US" dirty="0"/>
              <a:t>Some only experience mild, flu-like symptoms such as cough, fever, runny nose, or tiredness. </a:t>
            </a:r>
          </a:p>
          <a:p>
            <a:endParaRPr lang="en-US" dirty="0"/>
          </a:p>
          <a:p>
            <a:r>
              <a:rPr lang="en-US" dirty="0"/>
              <a:t>And then there are others who need to go to the hospital for difficulty breathing and other more serious problems.</a:t>
            </a:r>
          </a:p>
          <a:p>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14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How can we stay healthy and safe from COVID-19?</a:t>
            </a:r>
          </a:p>
          <a:p>
            <a:endParaRPr lang="en-US" dirty="0"/>
          </a:p>
          <a:p>
            <a:r>
              <a:rPr lang="en-US" dirty="0"/>
              <a:t>The virus spreads via respiratory droplets (or tiny spit particles) which are made anytime a person breathes, coughs, sneezes, or speaks.</a:t>
            </a:r>
          </a:p>
          <a:p>
            <a:endParaRPr lang="en-US" dirty="0"/>
          </a:p>
          <a:p>
            <a:r>
              <a:rPr lang="en-US" dirty="0"/>
              <a:t>The best ways to protect yourself are washing your hands, </a:t>
            </a:r>
            <a:r>
              <a:rPr lang="en-US" i="1" dirty="0"/>
              <a:t> </a:t>
            </a:r>
            <a:r>
              <a:rPr lang="en-US" dirty="0"/>
              <a:t>wearing a mask, staying 6-feet apart from others, getting tested for COVID-19 regularly,</a:t>
            </a:r>
            <a:r>
              <a:rPr lang="en-US" i="1" dirty="0"/>
              <a:t> </a:t>
            </a:r>
            <a:r>
              <a:rPr lang="en-US" dirty="0"/>
              <a:t>and staying home when you feel sick.</a:t>
            </a:r>
          </a:p>
          <a:p>
            <a:endParaRPr lang="en-US" dirty="0"/>
          </a:p>
          <a:p>
            <a:r>
              <a:rPr lang="en-US" dirty="0"/>
              <a:t>These behaviors can keep you and your social bubble (like your parents, grandparents, siblings or other people who live with you) healthy and safe from COVID-19.</a:t>
            </a:r>
          </a:p>
          <a:p>
            <a:pPr marL="0" indent="0"/>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85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07aa31c0c_0_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In addition to these health behaviors, we now have the COVID-19 vaccines to help us stay healthy and safe.</a:t>
            </a:r>
          </a:p>
          <a:p>
            <a:endParaRPr lang="en-US" dirty="0"/>
          </a:p>
          <a:p>
            <a:r>
              <a:rPr lang="en-US" dirty="0"/>
              <a:t>Getting the COVID-19 vaccine is one of the most important things each of us can do to end the COVID-19 pandemic. Your families and loved ones may have started talking about the COVID-19 vaccines recently, and you might have some questions too. </a:t>
            </a:r>
          </a:p>
          <a:p>
            <a:endParaRPr lang="en-US" dirty="0"/>
          </a:p>
          <a:p>
            <a:r>
              <a:rPr lang="en-US" dirty="0"/>
              <a:t>In the first place, how do COVID-19 vaccines work?</a:t>
            </a:r>
          </a:p>
          <a:p>
            <a:endParaRPr lang="en-US" dirty="0"/>
          </a:p>
          <a:p>
            <a:r>
              <a:rPr lang="en-US" dirty="0"/>
              <a:t>Here's the short answer:</a:t>
            </a:r>
          </a:p>
          <a:p>
            <a:endParaRPr lang="en-US" dirty="0"/>
          </a:p>
          <a:p>
            <a:r>
              <a:rPr lang="en-US" dirty="0"/>
              <a:t>You visit the doctor, and they give you a shot. </a:t>
            </a:r>
          </a:p>
          <a:p>
            <a:endParaRPr lang="en-US" dirty="0"/>
          </a:p>
          <a:p>
            <a:r>
              <a:rPr lang="en-US" dirty="0"/>
              <a:t>Then, the vaccine guides your body on how to protect you.</a:t>
            </a:r>
          </a:p>
          <a:p>
            <a:endParaRPr lang="en-US" dirty="0"/>
          </a:p>
          <a:p>
            <a:r>
              <a:rPr lang="en-US" dirty="0"/>
              <a:t>Your body then makes antibodies that are able to kill the real virus if you get it.</a:t>
            </a:r>
          </a:p>
          <a:p>
            <a:endParaRPr lang="en-US" dirty="0"/>
          </a:p>
          <a:p>
            <a:r>
              <a:rPr lang="en-US" dirty="0"/>
              <a:t>I'll explain some of the meanings of these vaccine words on the next few slides.</a:t>
            </a:r>
          </a:p>
          <a:p>
            <a:endParaRPr lang="en-US" dirty="0"/>
          </a:p>
        </p:txBody>
      </p:sp>
      <p:sp>
        <p:nvSpPr>
          <p:cNvPr id="86" name="Google Shape;86;ga07aa31c0c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07aa31c0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n-US" b="1" dirty="0"/>
          </a:p>
          <a:p>
            <a:r>
              <a:rPr lang="en-US" dirty="0"/>
              <a:t>Vaccines and Your Immune System.</a:t>
            </a:r>
          </a:p>
          <a:p>
            <a:endParaRPr lang="en-US" dirty="0"/>
          </a:p>
          <a:p>
            <a:r>
              <a:rPr lang="en-US" dirty="0"/>
              <a:t>Inside our bodies, we all have cells and molecules that make sure that everything is working correctly so that we can breathe, eat, move, sleep, and think properly.</a:t>
            </a:r>
          </a:p>
          <a:p>
            <a:endParaRPr lang="en-US" dirty="0"/>
          </a:p>
          <a:p>
            <a:r>
              <a:rPr lang="en-US" dirty="0"/>
              <a:t>To make you feel sick, viruses copy themselves and attack your healthy cells, trying to take control of your body. </a:t>
            </a:r>
          </a:p>
          <a:p>
            <a:endParaRPr lang="en-US" dirty="0"/>
          </a:p>
          <a:p>
            <a:r>
              <a:rPr lang="en-US" dirty="0"/>
              <a:t>Your immune system is made up of superhero cells and molecules in your body that protect you from getting sick.</a:t>
            </a:r>
          </a:p>
          <a:p>
            <a:endParaRPr lang="en-US" dirty="0"/>
          </a:p>
          <a:p>
            <a:r>
              <a:rPr lang="en-US" dirty="0"/>
              <a:t>It is difficult for your immune system to protect you from germs that it hasn't prepared for yet. </a:t>
            </a:r>
          </a:p>
          <a:p>
            <a:endParaRPr lang="en-US" dirty="0"/>
          </a:p>
          <a:p>
            <a:r>
              <a:rPr lang="en-US" dirty="0"/>
              <a:t>This is where vaccines can help. Vaccines are really important because they train your immune system to recognize the germs that make you sick. Then, the cells fight the virus (after they have had practice).</a:t>
            </a:r>
          </a:p>
          <a:p>
            <a:endParaRPr lang="en-US" dirty="0"/>
          </a:p>
          <a:p>
            <a:r>
              <a:rPr lang="en-US" dirty="0"/>
              <a:t>After you're vaccinated, your immune cells are ready to fight the germs away!</a:t>
            </a:r>
          </a:p>
          <a:p>
            <a:endParaRPr lang="en-US" dirty="0"/>
          </a:p>
        </p:txBody>
      </p:sp>
      <p:sp>
        <p:nvSpPr>
          <p:cNvPr id="133" name="Google Shape;133;ga07aa31c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33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07aa31c0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So how do vaccines train our immune cells to fight the virus?</a:t>
            </a:r>
          </a:p>
          <a:p>
            <a:endParaRPr lang="en-US" dirty="0"/>
          </a:p>
          <a:p>
            <a:r>
              <a:rPr lang="en-US" dirty="0"/>
              <a:t>Right now, there are two types of vaccines that work in similar ways: mRNA vaccines and viral vector vaccines.</a:t>
            </a:r>
          </a:p>
          <a:p>
            <a:endParaRPr lang="en-US" dirty="0"/>
          </a:p>
          <a:p>
            <a:r>
              <a:rPr lang="en-US" dirty="0"/>
              <a:t>mRNA is basically a messenger molecule that can carry protein-making instructions to the cells in your body. </a:t>
            </a:r>
          </a:p>
          <a:p>
            <a:endParaRPr lang="en-US" dirty="0"/>
          </a:p>
          <a:p>
            <a:r>
              <a:rPr lang="en-US" dirty="0"/>
              <a:t>Viral vectors also carry instructions for making proteins, but in the form of harmless versions of a different, non-COVID-19 virus. </a:t>
            </a:r>
          </a:p>
          <a:p>
            <a:endParaRPr lang="en-US" i="1" dirty="0"/>
          </a:p>
          <a:p>
            <a:r>
              <a:rPr lang="en-US" dirty="0"/>
              <a:t>Both types of vaccines give our cells instructions to make harmless spike proteins that look like those found on coronavirus.  These will serve as target practice.</a:t>
            </a:r>
          </a:p>
          <a:p>
            <a:endParaRPr lang="en-US" dirty="0"/>
          </a:p>
          <a:p>
            <a:r>
              <a:rPr lang="en-US" dirty="0"/>
              <a:t>Once these “target practice” cells are covered in spike proteins (or crowns), antibodies (or special virus-searchers) mark these infected cells. </a:t>
            </a:r>
          </a:p>
          <a:p>
            <a:endParaRPr lang="en-US" dirty="0"/>
          </a:p>
          <a:p>
            <a:r>
              <a:rPr lang="en-US" dirty="0"/>
              <a:t>More immune cells come in as back-up to eliminate the marked, infected cells.  </a:t>
            </a:r>
          </a:p>
          <a:p>
            <a:endParaRPr lang="en-US" dirty="0"/>
          </a:p>
          <a:p>
            <a:r>
              <a:rPr lang="en-US" dirty="0"/>
              <a:t>In other words, the antibodies are like the sidekicks who put signals on the infected cells. These signals help the superhero immune cells easily find and kill the infected cells.</a:t>
            </a:r>
          </a:p>
          <a:p>
            <a:endParaRPr lang="en-US" dirty="0"/>
          </a:p>
          <a:p>
            <a:r>
              <a:rPr lang="en-US" dirty="0"/>
              <a:t>After you're vaccinated, you might be tired or feel side effects like fever, chills or body aches. These are signs that your immune cell team is training and building up protection for you. Side effects may last a couple days, and then it takes a couple weeks for your body to build immunity against COVID-19. </a:t>
            </a:r>
          </a:p>
          <a:p>
            <a:endParaRPr lang="en-US" dirty="0"/>
          </a:p>
          <a:p>
            <a:r>
              <a:rPr lang="en-US" dirty="0"/>
              <a:t>After a couple weeks, your immune system is now ready to fight the real virus!</a:t>
            </a:r>
          </a:p>
          <a:p>
            <a:pPr indent="0"/>
            <a:endParaRPr lang="en-US" dirty="0"/>
          </a:p>
        </p:txBody>
      </p:sp>
      <p:sp>
        <p:nvSpPr>
          <p:cNvPr id="133" name="Google Shape;133;ga07aa31c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6615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lang="en-US" dirty="0"/>
          </a:p>
          <a:p>
            <a:r>
              <a:rPr lang="en-US" dirty="0"/>
              <a:t>COVID-19 vaccines are important for your health and safety and the health and safety of people around you. </a:t>
            </a:r>
          </a:p>
          <a:p>
            <a:endParaRPr lang="en-US" dirty="0"/>
          </a:p>
          <a:p>
            <a:r>
              <a:rPr lang="en-US" dirty="0"/>
              <a:t>For individuals, a vaccine protects you from COVID-19 infection and can protect you from becoming very sick. </a:t>
            </a:r>
          </a:p>
          <a:p>
            <a:endParaRPr lang="en-US" dirty="0"/>
          </a:p>
          <a:p>
            <a:r>
              <a:rPr lang="en-US" dirty="0"/>
              <a:t>On a community level, as your family, friends, and neighbors are vaccinated here in Davis, the spread of COVID-19 will slow down. </a:t>
            </a:r>
          </a:p>
          <a:p>
            <a:endParaRPr lang="en-US" dirty="0"/>
          </a:p>
          <a:p>
            <a:endParaRPr lang="en-US" i="1" dirty="0"/>
          </a:p>
          <a:p>
            <a:r>
              <a:rPr lang="en-US" dirty="0"/>
              <a:t>Besides your family and friends and the Davis community, once many people are vaccinated all over California, the U.S., and across the world, there will be hardly anywhere where the virus could live.  This is herd immunity.  </a:t>
            </a:r>
          </a:p>
          <a:p>
            <a:pPr marL="0" indent="0"/>
            <a:endParaRPr lang="en-US" dirty="0"/>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07aa31c0c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What exactly is herd immunity?</a:t>
            </a:r>
          </a:p>
          <a:p>
            <a:endParaRPr lang="en-US" dirty="0"/>
          </a:p>
          <a:p>
            <a:r>
              <a:rPr lang="en-US" dirty="0"/>
              <a:t>A simple definition of herd immunity is this: "when a group of people is protected from a disease because most of the group has already been sick or vaccinated." </a:t>
            </a:r>
          </a:p>
          <a:p>
            <a:endParaRPr lang="en-US" dirty="0"/>
          </a:p>
          <a:p>
            <a:r>
              <a:rPr lang="en-US" dirty="0"/>
              <a:t>Here is a visual that should help us understand this definition a little better.</a:t>
            </a:r>
          </a:p>
          <a:p>
            <a:endParaRPr lang="en-US" dirty="0"/>
          </a:p>
          <a:p>
            <a:r>
              <a:rPr lang="en-US" dirty="0"/>
              <a:t>When no one gets vaccinated, the disease can spread easily. </a:t>
            </a:r>
          </a:p>
          <a:p>
            <a:endParaRPr lang="en-US" dirty="0"/>
          </a:p>
          <a:p>
            <a:r>
              <a:rPr lang="en-US" dirty="0"/>
              <a:t>When some people get vaccinated, the disease spreads a little slower.</a:t>
            </a:r>
          </a:p>
          <a:p>
            <a:endParaRPr lang="en-US" dirty="0"/>
          </a:p>
          <a:p>
            <a:r>
              <a:rPr lang="en-US" dirty="0"/>
              <a:t>When most people get vaccinated, the disease can't spread.</a:t>
            </a:r>
          </a:p>
          <a:p>
            <a:endParaRPr lang="en-US" dirty="0"/>
          </a:p>
          <a:p>
            <a:r>
              <a:rPr lang="en-US" dirty="0"/>
              <a:t>In other words, a certain number of people need to be vaccinated in order to protect the population from mass infection.</a:t>
            </a:r>
          </a:p>
          <a:p>
            <a:endParaRPr lang="en-US" dirty="0"/>
          </a:p>
          <a:p>
            <a:pPr marL="0" indent="0"/>
            <a:br>
              <a:rPr lang="en-US" dirty="0"/>
            </a:br>
            <a:endParaRPr lang="en-US"/>
          </a:p>
        </p:txBody>
      </p:sp>
      <p:sp>
        <p:nvSpPr>
          <p:cNvPr id="113" name="Google Shape;113;ga07aa31c0c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1.m4a"/><Relationship Id="rId7" Type="http://schemas.openxmlformats.org/officeDocument/2006/relationships/image" Target="../media/image7.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2.m4a"/><Relationship Id="rId7" Type="http://schemas.openxmlformats.org/officeDocument/2006/relationships/image" Target="../media/image2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myturn.ca.gov/"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myturn.ca.gov/" TargetMode="External"/><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hyperlink" Target="https://www.cdc.gov/coronavirus/2019-ncov/prevent-getting-sick/how-covid-spreads.html" TargetMode="External"/><Relationship Id="rId13" Type="http://schemas.openxmlformats.org/officeDocument/2006/relationships/hyperlink" Target="https://www.cdc.gov/coronavirus/2019-ncov/vaccines/safety/safety-of-vaccines.html" TargetMode="External"/><Relationship Id="rId3" Type="http://schemas.openxmlformats.org/officeDocument/2006/relationships/slideLayout" Target="../slideLayouts/slideLayout2.xml"/><Relationship Id="rId7" Type="http://schemas.openxmlformats.org/officeDocument/2006/relationships/hyperlink" Target="https://www.cdc.gov/coronavirus/2019-ncov/cdcresponse/about-COVID-19.html" TargetMode="External"/><Relationship Id="rId12" Type="http://schemas.openxmlformats.org/officeDocument/2006/relationships/hyperlink" Target="https://www.cdc.gov/vaccines/terms/glossary.html" TargetMode="External"/><Relationship Id="rId2" Type="http://schemas.openxmlformats.org/officeDocument/2006/relationships/audio" Target="../media/media15.m4a"/><Relationship Id="rId16" Type="http://schemas.openxmlformats.org/officeDocument/2006/relationships/image" Target="../media/image4.png"/><Relationship Id="rId1" Type="http://schemas.microsoft.com/office/2007/relationships/media" Target="../media/media15.m4a"/><Relationship Id="rId6" Type="http://schemas.openxmlformats.org/officeDocument/2006/relationships/image" Target="../media/image7.png"/><Relationship Id="rId11" Type="http://schemas.openxmlformats.org/officeDocument/2006/relationships/hyperlink" Target="https://www.cdc.gov/coronavirus/2019-ncov/vaccines/different-vaccines/viralvector.html" TargetMode="External"/><Relationship Id="rId5" Type="http://schemas.openxmlformats.org/officeDocument/2006/relationships/image" Target="../media/image5.png"/><Relationship Id="rId15" Type="http://schemas.openxmlformats.org/officeDocument/2006/relationships/hyperlink" Target="https://covid19.ca.gov/vaccines/" TargetMode="External"/><Relationship Id="rId10" Type="http://schemas.openxmlformats.org/officeDocument/2006/relationships/hyperlink" Target="https://www.hopkinsmedicine.org/health/conditions-and-diseases/coronavirus/coronavirus-vaccines-infographic" TargetMode="External"/><Relationship Id="rId4" Type="http://schemas.openxmlformats.org/officeDocument/2006/relationships/notesSlide" Target="../notesSlides/notesSlide15.xml"/><Relationship Id="rId9" Type="http://schemas.openxmlformats.org/officeDocument/2006/relationships/hyperlink" Target="https://www.cdc.gov/coronavirus/2019-ncov/vaccines/different-vaccines/mrna.html" TargetMode="External"/><Relationship Id="rId14" Type="http://schemas.openxmlformats.org/officeDocument/2006/relationships/hyperlink" Target="https://www.cdc.gov/coronavirus/2019-ncov/vaccines/facts.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campusready.ucdavis.edu" TargetMode="External"/><Relationship Id="rId5"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notesSlide" Target="../notesSlides/notesSlide4.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notesSlide" Target="../notesSlides/notesSlide5.xml"/><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notesSlide" Target="../notesSlides/notesSlide6.xml"/><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7.m4a"/><Relationship Id="rId7" Type="http://schemas.openxmlformats.org/officeDocument/2006/relationships/image" Target="../media/image17.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notesSlide" Target="../notesSlides/notesSlide7.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4"/>
          <p:cNvPicPr preferRelativeResize="0"/>
          <p:nvPr/>
        </p:nvPicPr>
        <p:blipFill rotWithShape="1">
          <a:blip r:embed="rId5">
            <a:alphaModFix/>
          </a:blip>
          <a:srcRect l="17383" t="15490" r="23948" b="9821"/>
          <a:stretch/>
        </p:blipFill>
        <p:spPr>
          <a:xfrm>
            <a:off x="525601" y="1719000"/>
            <a:ext cx="2818802" cy="4643999"/>
          </a:xfrm>
          <a:prstGeom prst="rect">
            <a:avLst/>
          </a:prstGeom>
          <a:noFill/>
          <a:ln>
            <a:noFill/>
          </a:ln>
        </p:spPr>
      </p:pic>
      <p:sp>
        <p:nvSpPr>
          <p:cNvPr id="95" name="Google Shape;95;p14"/>
          <p:cNvSpPr txBox="1"/>
          <p:nvPr/>
        </p:nvSpPr>
        <p:spPr>
          <a:xfrm>
            <a:off x="3492900" y="2239135"/>
            <a:ext cx="6756300" cy="3073141"/>
          </a:xfrm>
          <a:prstGeom prst="rect">
            <a:avLst/>
          </a:prstGeom>
          <a:noFill/>
          <a:ln>
            <a:noFill/>
          </a:ln>
        </p:spPr>
        <p:txBody>
          <a:bodyPr spcFirstLastPara="1" wrap="square" lIns="91400" tIns="45675" rIns="91400" bIns="45675" anchor="t" anchorCtr="0">
            <a:noAutofit/>
          </a:bodyPr>
          <a:lstStyle/>
          <a:p>
            <a:r>
              <a:rPr lang="en-US" sz="4800" b="1" dirty="0">
                <a:solidFill>
                  <a:srgbClr val="481268"/>
                </a:solidFill>
                <a:latin typeface="Proxima Nova"/>
                <a:sym typeface="Proxima Nova"/>
              </a:rPr>
              <a:t>COVID-19 Vaccines</a:t>
            </a:r>
            <a:endParaRPr lang="en-US" dirty="0"/>
          </a:p>
          <a:p>
            <a:br>
              <a:rPr lang="en-US" sz="4800" b="1" dirty="0">
                <a:latin typeface="Proxima Nova"/>
              </a:rPr>
            </a:br>
            <a:r>
              <a:rPr lang="en-US" sz="2500" b="1" dirty="0">
                <a:solidFill>
                  <a:srgbClr val="481268"/>
                </a:solidFill>
                <a:latin typeface="Proxima Nova"/>
              </a:rPr>
              <a:t>Aggie Public Health Ambassador Program</a:t>
            </a:r>
          </a:p>
        </p:txBody>
      </p:sp>
      <p:pic>
        <p:nvPicPr>
          <p:cNvPr id="96" name="Google Shape;96;p14"/>
          <p:cNvPicPr preferRelativeResize="0"/>
          <p:nvPr/>
        </p:nvPicPr>
        <p:blipFill>
          <a:blip r:embed="rId6">
            <a:alphaModFix/>
          </a:blip>
          <a:stretch>
            <a:fillRect/>
          </a:stretch>
        </p:blipFill>
        <p:spPr>
          <a:xfrm>
            <a:off x="9412701" y="6231598"/>
            <a:ext cx="2500601" cy="415325"/>
          </a:xfrm>
          <a:prstGeom prst="rect">
            <a:avLst/>
          </a:prstGeom>
          <a:noFill/>
          <a:ln>
            <a:noFill/>
          </a:ln>
        </p:spPr>
      </p:pic>
      <p:pic>
        <p:nvPicPr>
          <p:cNvPr id="97" name="Google Shape;97;p14"/>
          <p:cNvPicPr preferRelativeResize="0"/>
          <p:nvPr/>
        </p:nvPicPr>
        <p:blipFill>
          <a:blip r:embed="rId7">
            <a:alphaModFix/>
          </a:blip>
          <a:stretch>
            <a:fillRect/>
          </a:stretch>
        </p:blipFill>
        <p:spPr>
          <a:xfrm>
            <a:off x="1954137" y="0"/>
            <a:ext cx="8436124" cy="2249623"/>
          </a:xfrm>
          <a:prstGeom prst="rect">
            <a:avLst/>
          </a:prstGeom>
          <a:noFill/>
          <a:ln>
            <a:noFill/>
          </a:ln>
        </p:spPr>
      </p:pic>
      <p:pic>
        <p:nvPicPr>
          <p:cNvPr id="3" name="Audio 2">
            <a:hlinkClick r:id="" action="ppaction://media"/>
            <a:extLst>
              <a:ext uri="{FF2B5EF4-FFF2-40B4-BE49-F238E27FC236}">
                <a16:creationId xmlns:a16="http://schemas.microsoft.com/office/drawing/2014/main" id="{F7447320-75A8-754C-B48E-D43328C2D8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4623">
        <p:fade/>
      </p:transition>
    </mc:Choice>
    <mc:Fallback xmlns="">
      <p:transition spd="med" advTm="24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93214" y="-18011"/>
            <a:ext cx="10076700" cy="61566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Herd Immunity</a:t>
            </a:r>
            <a:endParaRPr lang="en-US" b="1"/>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sym typeface="Proxima Nova"/>
              </a:rPr>
              <a:t>How many people need to be vaccinated to achieve herd immunity for a disease?</a:t>
            </a:r>
            <a:endParaRPr lang="en-US" sz="2200" b="1">
              <a:solidFill>
                <a:srgbClr val="002855"/>
              </a:solidFill>
              <a:latin typeface="Proxima Nova"/>
              <a:ea typeface="Proxima Nova"/>
            </a:endParaRPr>
          </a:p>
          <a:p>
            <a:pPr marL="76200" lvl="1">
              <a:spcBef>
                <a:spcPts val="2500"/>
              </a:spcBef>
              <a:buClr>
                <a:srgbClr val="002855"/>
              </a:buClr>
              <a:buSzPts val="2400"/>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r>
              <a:rPr lang="en-US" sz="2200" b="1">
                <a:solidFill>
                  <a:srgbClr val="002060"/>
                </a:solidFill>
                <a:latin typeface="Proxima Nova"/>
                <a:ea typeface="Proxima Nova"/>
              </a:rPr>
              <a:t>Why don't we just reopen all public places and let </a:t>
            </a:r>
            <a:r>
              <a:rPr lang="en-US" sz="2200" b="1" dirty="0">
                <a:solidFill>
                  <a:srgbClr val="002060"/>
                </a:solidFill>
                <a:latin typeface="Proxima Nova"/>
                <a:ea typeface="Proxima Nova"/>
              </a:rPr>
              <a:t>everyone get sick to achieve herd immunity?</a:t>
            </a: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76200" algn="ctr">
              <a:spcBef>
                <a:spcPts val="2500"/>
              </a:spcBef>
              <a:buClr>
                <a:srgbClr val="002855"/>
              </a:buClr>
              <a:buSzPts val="2400"/>
            </a:pPr>
            <a:endParaRPr lang="en-US" b="1"/>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p:txBody>
      </p:sp>
      <p:pic>
        <p:nvPicPr>
          <p:cNvPr id="109" name="Google Shape;109;p16"/>
          <p:cNvPicPr preferRelativeResize="0"/>
          <p:nvPr/>
        </p:nvPicPr>
        <p:blipFill rotWithShape="1">
          <a:blip r:embed="rId7">
            <a:alphaModFix/>
          </a:blip>
          <a:srcRect l="20231" r="20385"/>
          <a:stretch/>
        </p:blipFill>
        <p:spPr>
          <a:xfrm>
            <a:off x="11064900" y="6317987"/>
            <a:ext cx="1246759" cy="545522"/>
          </a:xfrm>
          <a:prstGeom prst="rect">
            <a:avLst/>
          </a:prstGeom>
          <a:noFill/>
          <a:ln>
            <a:noFill/>
          </a:ln>
        </p:spPr>
      </p:pic>
      <p:sp>
        <p:nvSpPr>
          <p:cNvPr id="5" name="Google Shape;108;p16">
            <a:extLst>
              <a:ext uri="{FF2B5EF4-FFF2-40B4-BE49-F238E27FC236}">
                <a16:creationId xmlns:a16="http://schemas.microsoft.com/office/drawing/2014/main" id="{F42B2824-5AD6-42DD-80FB-A563264902BF}"/>
              </a:ext>
            </a:extLst>
          </p:cNvPr>
          <p:cNvSpPr txBox="1"/>
          <p:nvPr/>
        </p:nvSpPr>
        <p:spPr>
          <a:xfrm>
            <a:off x="1654572" y="1606628"/>
            <a:ext cx="9990437" cy="5337091"/>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sym typeface="Proxima Nova"/>
              </a:rPr>
              <a:t>Depends on how quickly the disease can travel from person to person.</a:t>
            </a:r>
            <a:endParaRPr lang="en-US" sz="2000" baseline="30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Researchers are still figuring out how much of the population needs to be vaccinated to achieve COVID-19 herd immunity.</a:t>
            </a:r>
            <a:endParaRPr lang="en-US" sz="2000" baseline="30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p:txBody>
      </p:sp>
      <p:sp>
        <p:nvSpPr>
          <p:cNvPr id="6" name="Google Shape;108;p16">
            <a:extLst>
              <a:ext uri="{FF2B5EF4-FFF2-40B4-BE49-F238E27FC236}">
                <a16:creationId xmlns:a16="http://schemas.microsoft.com/office/drawing/2014/main" id="{C389DC12-A4FC-405B-9D8E-28DE49E1C66D}"/>
              </a:ext>
            </a:extLst>
          </p:cNvPr>
          <p:cNvSpPr txBox="1"/>
          <p:nvPr/>
        </p:nvSpPr>
        <p:spPr>
          <a:xfrm>
            <a:off x="1143304" y="4971148"/>
            <a:ext cx="10076700" cy="1526874"/>
          </a:xfrm>
          <a:prstGeom prst="rect">
            <a:avLst/>
          </a:prstGeom>
          <a:noFill/>
          <a:ln>
            <a:noFill/>
          </a:ln>
        </p:spPr>
        <p:txBody>
          <a:bodyPr spcFirstLastPara="1" wrap="square" lIns="91425" tIns="45700" rIns="91425" bIns="45700" anchor="t" anchorCtr="0">
            <a:noAutofit/>
          </a:bodyPr>
          <a:lstStyle/>
          <a:p>
            <a:pPr marL="76200" lvl="1">
              <a:spcBef>
                <a:spcPts val="2500"/>
              </a:spcBef>
              <a:buClr>
                <a:srgbClr val="002855"/>
              </a:buClr>
              <a:buSzPts val="2400"/>
            </a:pPr>
            <a:endParaRPr lang="en-US" sz="2200" b="1" dirty="0">
              <a:solidFill>
                <a:srgbClr val="002060"/>
              </a:solidFill>
              <a:latin typeface="Proxima Nova"/>
              <a:ea typeface="Proxima Nova"/>
            </a:endParaRPr>
          </a:p>
          <a:p>
            <a:pPr marL="76200" algn="ctr">
              <a:spcBef>
                <a:spcPts val="2500"/>
              </a:spcBef>
              <a:buClr>
                <a:srgbClr val="002855"/>
              </a:buClr>
              <a:buSzPts val="2400"/>
            </a:pPr>
            <a:r>
              <a:rPr lang="en-US" sz="2200" b="1" dirty="0">
                <a:solidFill>
                  <a:srgbClr val="FF0000"/>
                </a:solidFill>
                <a:latin typeface="Proxima Nova"/>
                <a:ea typeface="Proxima Nova"/>
              </a:rPr>
              <a:t>Bottom line: It is important for as many people as possible to be vaccinated.</a:t>
            </a:r>
            <a:endParaRPr lang="en-US" b="1">
              <a:solidFill>
                <a:srgbClr val="FF0000"/>
              </a:solidFill>
            </a:endParaRPr>
          </a:p>
          <a:p>
            <a:pPr marL="76200">
              <a:spcBef>
                <a:spcPts val="2500"/>
              </a:spcBef>
              <a:buClr>
                <a:srgbClr val="002855"/>
              </a:buClr>
              <a:buSzPts val="2400"/>
            </a:pPr>
            <a:r>
              <a:rPr lang="en-US" sz="2200" b="1" dirty="0">
                <a:solidFill>
                  <a:srgbClr val="002060"/>
                </a:solidFill>
                <a:latin typeface="Proxima Nova"/>
                <a:ea typeface="Proxima Nova"/>
              </a:rPr>
              <a:t>   </a:t>
            </a:r>
            <a:endParaRPr lang="en-US" b="1"/>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p:txBody>
      </p:sp>
      <p:sp>
        <p:nvSpPr>
          <p:cNvPr id="7" name="Google Shape;108;p16">
            <a:extLst>
              <a:ext uri="{FF2B5EF4-FFF2-40B4-BE49-F238E27FC236}">
                <a16:creationId xmlns:a16="http://schemas.microsoft.com/office/drawing/2014/main" id="{95159B0F-90CB-4A24-893C-0357A6AD1974}"/>
              </a:ext>
            </a:extLst>
          </p:cNvPr>
          <p:cNvSpPr txBox="1"/>
          <p:nvPr/>
        </p:nvSpPr>
        <p:spPr>
          <a:xfrm>
            <a:off x="1675049" y="2987290"/>
            <a:ext cx="9990437" cy="2854819"/>
          </a:xfrm>
          <a:prstGeom prst="rect">
            <a:avLst/>
          </a:prstGeom>
          <a:noFill/>
          <a:ln>
            <a:noFill/>
          </a:ln>
        </p:spPr>
        <p:txBody>
          <a:bodyPr spcFirstLastPara="1" wrap="square" lIns="91425" tIns="45700" rIns="91425" bIns="45700" anchor="t" anchorCtr="0">
            <a:noAutofit/>
          </a:bodyPr>
          <a:lstStyle/>
          <a:p>
            <a:pPr marL="76200">
              <a:spcBef>
                <a:spcPts val="2500"/>
              </a:spcBef>
              <a:buClr>
                <a:srgbClr val="002855"/>
              </a:buClr>
              <a:buSzPts val="2400"/>
            </a:pPr>
            <a:endParaRPr lang="en-US" sz="2000">
              <a:solidFill>
                <a:schemeClr val="tx1"/>
              </a:solidFill>
              <a:latin typeface="Proxima Nova"/>
              <a:ea typeface="Proxima Nova"/>
            </a:endParaRPr>
          </a:p>
          <a:p>
            <a:pPr marL="76200">
              <a:spcBef>
                <a:spcPts val="2500"/>
              </a:spcBef>
              <a:buSzPts val="2400"/>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Herd immunity by infection is not ideal. </a:t>
            </a:r>
            <a:endParaRPr lang="en-US" sz="2000">
              <a:solidFill>
                <a:schemeClr val="tx1"/>
              </a:solidFill>
              <a:latin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rPr>
              <a:t>COVID-19 antibody protection might not last for a long time.</a:t>
            </a:r>
            <a:endParaRPr lang="en-US" sz="2000" baseline="30000" dirty="0">
              <a:solidFill>
                <a:schemeClr val="tx1"/>
              </a:solidFill>
              <a:latin typeface="Proxima Nova"/>
            </a:endParaRPr>
          </a:p>
        </p:txBody>
      </p:sp>
      <p:pic>
        <p:nvPicPr>
          <p:cNvPr id="2" name="Audio 1">
            <a:hlinkClick r:id="" action="ppaction://media"/>
            <a:extLst>
              <a:ext uri="{FF2B5EF4-FFF2-40B4-BE49-F238E27FC236}">
                <a16:creationId xmlns:a16="http://schemas.microsoft.com/office/drawing/2014/main" id="{3753800A-F78F-E846-A9C8-7683B2EBEE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05211570"/>
      </p:ext>
    </p:extLst>
  </p:cSld>
  <p:clrMapOvr>
    <a:masterClrMapping/>
  </p:clrMapOvr>
  <mc:AlternateContent xmlns:mc="http://schemas.openxmlformats.org/markup-compatibility/2006" xmlns:p14="http://schemas.microsoft.com/office/powerpoint/2010/main">
    <mc:Choice Requires="p14">
      <p:transition spd="slow" p14:dur="2000" advTm="101388"/>
    </mc:Choice>
    <mc:Fallback xmlns="">
      <p:transition spd="slow" advTm="10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1050724" y="413310"/>
            <a:ext cx="10076700" cy="61566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Debunking Vaccine Myths</a:t>
            </a:r>
            <a:endParaRPr lang="en-US" b="1"/>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rPr>
              <a:t>The COVID-19 vaccines were developed really quickly. Are they safe?</a:t>
            </a: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76200">
              <a:spcBef>
                <a:spcPts val="2500"/>
              </a:spcBef>
              <a:buClr>
                <a:srgbClr val="002855"/>
              </a:buClr>
              <a:buSzPts val="2400"/>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sym typeface="Proxima Nova"/>
            </a:endParaRPr>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sym typeface="Proxima Nova"/>
              </a:rPr>
              <a:t>Will I get infected with COVID or test positive for COVID from the vaccine?</a:t>
            </a:r>
            <a:endParaRPr lang="en-US" sz="2200" b="1">
              <a:solidFill>
                <a:srgbClr val="002855"/>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76200">
              <a:spcBef>
                <a:spcPts val="2500"/>
              </a:spcBef>
              <a:buClr>
                <a:srgbClr val="002855"/>
              </a:buClr>
              <a:buSzPts val="2400"/>
            </a:pPr>
            <a:endParaRPr lang="en-US" sz="2200" b="1" dirty="0">
              <a:solidFill>
                <a:srgbClr val="002060"/>
              </a:solidFill>
              <a:latin typeface="Proxima Nova"/>
            </a:endParaRPr>
          </a:p>
        </p:txBody>
      </p:sp>
      <p:pic>
        <p:nvPicPr>
          <p:cNvPr id="109" name="Google Shape;109;p1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5" name="Google Shape;108;p16">
            <a:extLst>
              <a:ext uri="{FF2B5EF4-FFF2-40B4-BE49-F238E27FC236}">
                <a16:creationId xmlns:a16="http://schemas.microsoft.com/office/drawing/2014/main" id="{F42B2824-5AD6-42DD-80FB-A563264902BF}"/>
              </a:ext>
            </a:extLst>
          </p:cNvPr>
          <p:cNvSpPr txBox="1"/>
          <p:nvPr/>
        </p:nvSpPr>
        <p:spPr>
          <a:xfrm>
            <a:off x="1467666" y="1779158"/>
            <a:ext cx="9918550" cy="5337091"/>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a:solidFill>
                  <a:schemeClr val="tx1"/>
                </a:solidFill>
                <a:latin typeface="Proxima Nova"/>
                <a:ea typeface="Proxima Nova"/>
              </a:rPr>
              <a:t>Yes! These vaccines were tested and evaluated in tens of thousands of people who volunteered to be part of the research to test them.</a:t>
            </a:r>
            <a:r>
              <a:rPr lang="en-US" sz="2000" baseline="30000" dirty="0">
                <a:solidFill>
                  <a:schemeClr val="tx1"/>
                </a:solidFill>
                <a:latin typeface="Proxima Nova"/>
                <a:ea typeface="Proxima Nova"/>
              </a:rPr>
              <a:t> </a:t>
            </a:r>
          </a:p>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To be used all over the world, the vaccines had to meet strict safety, effectiveness, </a:t>
            </a:r>
            <a:r>
              <a:rPr lang="en-US" sz="2000">
                <a:solidFill>
                  <a:schemeClr val="tx1"/>
                </a:solidFill>
                <a:latin typeface="Proxima Nova"/>
                <a:ea typeface="Proxima Nova"/>
              </a:rPr>
              <a:t>and quality standards.</a:t>
            </a:r>
            <a:endParaRPr lang="en-US" sz="2000" baseline="3000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ndParaRPr>
          </a:p>
          <a:p>
            <a:pPr marL="457200" indent="-381000">
              <a:spcBef>
                <a:spcPts val="2500"/>
              </a:spcBef>
              <a:buClr>
                <a:srgbClr val="002855"/>
              </a:buClr>
              <a:buSzPts val="2400"/>
              <a:buFont typeface="Courier New"/>
              <a:buChar char="o"/>
            </a:pPr>
            <a:endParaRPr lang="en-US" sz="2000" dirty="0"/>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sp>
        <p:nvSpPr>
          <p:cNvPr id="2" name="Google Shape;108;p16">
            <a:extLst>
              <a:ext uri="{FF2B5EF4-FFF2-40B4-BE49-F238E27FC236}">
                <a16:creationId xmlns:a16="http://schemas.microsoft.com/office/drawing/2014/main" id="{838A6298-FB50-41F9-A938-BF46AB58AE7B}"/>
              </a:ext>
            </a:extLst>
          </p:cNvPr>
          <p:cNvSpPr txBox="1"/>
          <p:nvPr/>
        </p:nvSpPr>
        <p:spPr>
          <a:xfrm>
            <a:off x="1461915" y="3786236"/>
            <a:ext cx="9645381" cy="4273167"/>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rPr>
              <a:t>No, the COVID vaccines currently in use do not use live virus. You would not test </a:t>
            </a:r>
            <a:r>
              <a:rPr lang="en-US" sz="2000">
                <a:solidFill>
                  <a:schemeClr val="tx1"/>
                </a:solidFill>
                <a:latin typeface="Proxima Nova"/>
              </a:rPr>
              <a:t>positive since there is no virus inside of you when you get a shot.</a:t>
            </a:r>
            <a:endParaRPr lang="en-US" sz="2000" baseline="30000" dirty="0">
              <a:solidFill>
                <a:schemeClr val="tx1"/>
              </a:solidFill>
              <a:latin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endParaRPr>
          </a:p>
          <a:p>
            <a:pPr marL="457200" indent="-381000">
              <a:spcBef>
                <a:spcPts val="2500"/>
              </a:spcBef>
              <a:buClr>
                <a:srgbClr val="002855"/>
              </a:buClr>
              <a:buSzPts val="2400"/>
              <a:buFont typeface="Courier New"/>
              <a:buChar char="o"/>
            </a:pPr>
            <a:endParaRPr lang="en-US" sz="2000" dirty="0">
              <a:latin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sp>
        <p:nvSpPr>
          <p:cNvPr id="3" name="TextBox 2">
            <a:extLst>
              <a:ext uri="{FF2B5EF4-FFF2-40B4-BE49-F238E27FC236}">
                <a16:creationId xmlns:a16="http://schemas.microsoft.com/office/drawing/2014/main" id="{D6C1753E-A5D7-4536-98BE-ED83C825FC58}"/>
              </a:ext>
            </a:extLst>
          </p:cNvPr>
          <p:cNvSpPr txBox="1"/>
          <p:nvPr/>
        </p:nvSpPr>
        <p:spPr>
          <a:xfrm>
            <a:off x="9842740" y="2150853"/>
            <a:ext cx="69701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roxima Nova"/>
              </a:rPr>
              <a:t>​</a:t>
            </a:r>
            <a:endParaRPr lang="en-US" dirty="0"/>
          </a:p>
        </p:txBody>
      </p:sp>
      <p:pic>
        <p:nvPicPr>
          <p:cNvPr id="7" name="Picture 2" descr="Icon&#10;&#10;Description automatically generated">
            <a:extLst>
              <a:ext uri="{FF2B5EF4-FFF2-40B4-BE49-F238E27FC236}">
                <a16:creationId xmlns:a16="http://schemas.microsoft.com/office/drawing/2014/main" id="{6D31A5B7-8266-4771-B162-8573C7C9F852}"/>
              </a:ext>
            </a:extLst>
          </p:cNvPr>
          <p:cNvPicPr>
            <a:picLocks noChangeAspect="1"/>
          </p:cNvPicPr>
          <p:nvPr/>
        </p:nvPicPr>
        <p:blipFill rotWithShape="1">
          <a:blip r:embed="rId8"/>
          <a:srcRect l="14286" t="13469" r="408" b="10204"/>
          <a:stretch/>
        </p:blipFill>
        <p:spPr>
          <a:xfrm>
            <a:off x="5062903" y="5317887"/>
            <a:ext cx="1667556" cy="1500940"/>
          </a:xfrm>
          <a:prstGeom prst="rect">
            <a:avLst/>
          </a:prstGeom>
        </p:spPr>
      </p:pic>
      <p:pic>
        <p:nvPicPr>
          <p:cNvPr id="4" name="Audio 3">
            <a:hlinkClick r:id="" action="ppaction://media"/>
            <a:extLst>
              <a:ext uri="{FF2B5EF4-FFF2-40B4-BE49-F238E27FC236}">
                <a16:creationId xmlns:a16="http://schemas.microsoft.com/office/drawing/2014/main" id="{99EDCFC2-5A19-A547-8611-4FBBF9AF31E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64730710"/>
      </p:ext>
    </p:extLst>
  </p:cSld>
  <p:clrMapOvr>
    <a:masterClrMapping/>
  </p:clrMapOvr>
  <mc:AlternateContent xmlns:mc="http://schemas.openxmlformats.org/markup-compatibility/2006" xmlns:p14="http://schemas.microsoft.com/office/powerpoint/2010/main">
    <mc:Choice Requires="p14">
      <p:transition spd="slow" p14:dur="2000" advTm="45741"/>
    </mc:Choice>
    <mc:Fallback xmlns="">
      <p:transition spd="slow" advTm="4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pic>
        <p:nvPicPr>
          <p:cNvPr id="2" name="Picture 2">
            <a:extLst>
              <a:ext uri="{FF2B5EF4-FFF2-40B4-BE49-F238E27FC236}">
                <a16:creationId xmlns:a16="http://schemas.microsoft.com/office/drawing/2014/main" id="{09A190C2-381F-4D6A-839D-50B95DD0C398}"/>
              </a:ext>
            </a:extLst>
          </p:cNvPr>
          <p:cNvPicPr>
            <a:picLocks noChangeAspect="1"/>
          </p:cNvPicPr>
          <p:nvPr/>
        </p:nvPicPr>
        <p:blipFill>
          <a:blip r:embed="rId7"/>
          <a:stretch>
            <a:fillRect/>
          </a:stretch>
        </p:blipFill>
        <p:spPr>
          <a:xfrm>
            <a:off x="8518065" y="214779"/>
            <a:ext cx="3733495" cy="3912838"/>
          </a:xfrm>
          <a:prstGeom prst="rect">
            <a:avLst/>
          </a:prstGeom>
        </p:spPr>
      </p:pic>
      <p:sp>
        <p:nvSpPr>
          <p:cNvPr id="108" name="Google Shape;108;p16"/>
          <p:cNvSpPr txBox="1"/>
          <p:nvPr/>
        </p:nvSpPr>
        <p:spPr>
          <a:xfrm>
            <a:off x="1050724" y="212027"/>
            <a:ext cx="10076700" cy="6156600"/>
          </a:xfrm>
          <a:prstGeom prst="rect">
            <a:avLst/>
          </a:prstGeom>
          <a:noFill/>
          <a:ln>
            <a:noFill/>
          </a:ln>
        </p:spPr>
        <p:txBody>
          <a:bodyPr spcFirstLastPara="1" wrap="square" lIns="91425" tIns="45700" rIns="91425" bIns="45700" anchor="t" anchorCtr="0">
            <a:noAutofit/>
          </a:bodyPr>
          <a:lstStyle/>
          <a:p>
            <a:pPr algn="ctr"/>
            <a:r>
              <a:rPr lang="en-US" sz="5000" b="1">
                <a:solidFill>
                  <a:srgbClr val="481268"/>
                </a:solidFill>
                <a:latin typeface="Proxima Nova"/>
                <a:sym typeface="Proxima Nova"/>
              </a:rPr>
              <a:t>Debunking Vaccine Myths</a:t>
            </a:r>
            <a:endParaRPr lang="en-US" b="1">
              <a:ea typeface="Proxima Nova"/>
            </a:endParaRPr>
          </a:p>
          <a:p>
            <a:pPr marL="457200" indent="-381000">
              <a:spcBef>
                <a:spcPts val="2500"/>
              </a:spcBef>
              <a:buClr>
                <a:srgbClr val="002855"/>
              </a:buClr>
              <a:buSzPts val="2400"/>
              <a:buFont typeface="Proxima Nova"/>
              <a:buChar char="●"/>
            </a:pPr>
            <a:r>
              <a:rPr lang="en-US" sz="2200" b="1">
                <a:solidFill>
                  <a:srgbClr val="002060"/>
                </a:solidFill>
                <a:latin typeface="Proxima Nova"/>
              </a:rPr>
              <a:t>Should I still get vaccinated if I've already had COVID-19?</a:t>
            </a: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r>
              <a:rPr lang="en-US" sz="2200" b="1">
                <a:solidFill>
                  <a:srgbClr val="002060"/>
                </a:solidFill>
                <a:latin typeface="Proxima Nova"/>
              </a:rPr>
              <a:t>Once I'm vaccinated, can I stop wearing my mask? Should I still get COVID-tested regularly?</a:t>
            </a:r>
            <a:endParaRPr lang="en-US" sz="2200" b="1" dirty="0">
              <a:solidFill>
                <a:srgbClr val="002060"/>
              </a:solidFill>
              <a:latin typeface="Proxima Nova"/>
            </a:endParaRPr>
          </a:p>
        </p:txBody>
      </p:sp>
      <p:pic>
        <p:nvPicPr>
          <p:cNvPr id="109" name="Google Shape;109;p16"/>
          <p:cNvPicPr preferRelativeResize="0"/>
          <p:nvPr/>
        </p:nvPicPr>
        <p:blipFill rotWithShape="1">
          <a:blip r:embed="rId8">
            <a:alphaModFix/>
          </a:blip>
          <a:srcRect l="20231" r="20385"/>
          <a:stretch/>
        </p:blipFill>
        <p:spPr>
          <a:xfrm>
            <a:off x="10156295" y="5860527"/>
            <a:ext cx="1951249" cy="876200"/>
          </a:xfrm>
          <a:prstGeom prst="rect">
            <a:avLst/>
          </a:prstGeom>
          <a:noFill/>
          <a:ln>
            <a:noFill/>
          </a:ln>
        </p:spPr>
      </p:pic>
      <p:sp>
        <p:nvSpPr>
          <p:cNvPr id="5" name="Google Shape;108;p16">
            <a:extLst>
              <a:ext uri="{FF2B5EF4-FFF2-40B4-BE49-F238E27FC236}">
                <a16:creationId xmlns:a16="http://schemas.microsoft.com/office/drawing/2014/main" id="{F42B2824-5AD6-42DD-80FB-A563264902BF}"/>
              </a:ext>
            </a:extLst>
          </p:cNvPr>
          <p:cNvSpPr txBox="1"/>
          <p:nvPr/>
        </p:nvSpPr>
        <p:spPr>
          <a:xfrm>
            <a:off x="1518858" y="1551952"/>
            <a:ext cx="7012581" cy="5308337"/>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Yes! It is important to be vaccinated, even if you've had </a:t>
            </a:r>
            <a:r>
              <a:rPr lang="en-US" sz="2000">
                <a:solidFill>
                  <a:schemeClr val="tx1"/>
                </a:solidFill>
                <a:latin typeface="Proxima Nova"/>
                <a:ea typeface="Proxima Nova"/>
              </a:rPr>
              <a:t>COVID before.</a:t>
            </a:r>
            <a:endParaRPr lang="en-US" sz="2000" baseline="30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As we discussed earlier, we still do not know how long </a:t>
            </a:r>
            <a:r>
              <a:rPr lang="en-US" sz="2000">
                <a:solidFill>
                  <a:schemeClr val="tx1"/>
                </a:solidFill>
                <a:latin typeface="Proxima Nova"/>
                <a:ea typeface="Proxima Nova"/>
              </a:rPr>
              <a:t>you are protected from COVID after recovering from it.</a:t>
            </a:r>
            <a:endParaRPr lang="en-US" sz="2000" baseline="30000">
              <a:solidFill>
                <a:schemeClr val="tx1"/>
              </a:solidFill>
              <a:latin typeface="Proxima Nova"/>
              <a:ea typeface="Proxima Nova"/>
            </a:endParaRPr>
          </a:p>
          <a:p>
            <a:pPr marL="76200">
              <a:spcBef>
                <a:spcPts val="2500"/>
              </a:spcBef>
              <a:buClr>
                <a:srgbClr val="002855"/>
              </a:buClr>
              <a:buSzPts val="2400"/>
            </a:pPr>
            <a:endParaRPr lang="en-US" sz="2000" dirty="0">
              <a:solidFill>
                <a:schemeClr val="tx1"/>
              </a:solidFill>
              <a:latin typeface="Proxima Nova"/>
            </a:endParaRPr>
          </a:p>
          <a:p>
            <a:pPr marL="76200">
              <a:spcBef>
                <a:spcPts val="2500"/>
              </a:spcBef>
              <a:buClr>
                <a:srgbClr val="002855"/>
              </a:buClr>
              <a:buSzPts val="2400"/>
            </a:pPr>
            <a:endParaRPr lang="en-US" sz="2000" dirty="0">
              <a:solidFill>
                <a:schemeClr val="tx1"/>
              </a:solidFill>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sp>
        <p:nvSpPr>
          <p:cNvPr id="3" name="Google Shape;108;p16">
            <a:extLst>
              <a:ext uri="{FF2B5EF4-FFF2-40B4-BE49-F238E27FC236}">
                <a16:creationId xmlns:a16="http://schemas.microsoft.com/office/drawing/2014/main" id="{CF299FE8-8ACF-4A5A-A829-09B52C6F2D75}"/>
              </a:ext>
            </a:extLst>
          </p:cNvPr>
          <p:cNvSpPr txBox="1"/>
          <p:nvPr/>
        </p:nvSpPr>
        <p:spPr>
          <a:xfrm>
            <a:off x="1412466" y="4493560"/>
            <a:ext cx="9341713" cy="5854676"/>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a:solidFill>
                  <a:schemeClr val="tx1"/>
                </a:solidFill>
                <a:latin typeface="Proxima Nova"/>
                <a:ea typeface="Proxima Nova"/>
              </a:rPr>
              <a:t>Before and even after vaccination, it will be essential for everyone to continue to get tested regularly, wear face coverings, maintain physical distance and practice good hand hygiene to help continue to keep our community healthy.</a:t>
            </a:r>
            <a:endParaRPr lang="en-US" sz="2000" dirty="0">
              <a:solidFill>
                <a:schemeClr val="tx1"/>
              </a:solidFill>
              <a:latin typeface="Proxima Nova"/>
              <a:ea typeface="Proxima Nova"/>
            </a:endParaRPr>
          </a:p>
          <a:p>
            <a:pPr marL="76200">
              <a:spcBef>
                <a:spcPts val="2500"/>
              </a:spcBef>
              <a:buClr>
                <a:srgbClr val="002855"/>
              </a:buClr>
              <a:buSzPts val="2400"/>
            </a:pPr>
            <a:br>
              <a:rPr lang="en-US" sz="2000" dirty="0">
                <a:solidFill>
                  <a:schemeClr val="tx1"/>
                </a:solidFill>
              </a:rPr>
            </a:br>
            <a:endParaRPr lang="en-US" sz="2000">
              <a:solidFill>
                <a:schemeClr val="tx1"/>
              </a:solidFill>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ndParaRPr>
          </a:p>
          <a:p>
            <a:pPr marL="76200">
              <a:spcBef>
                <a:spcPts val="2500"/>
              </a:spcBef>
              <a:buClr>
                <a:srgbClr val="002855"/>
              </a:buClr>
              <a:buSzPts val="2400"/>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pic>
        <p:nvPicPr>
          <p:cNvPr id="4" name="Audio 3">
            <a:hlinkClick r:id="" action="ppaction://media"/>
            <a:extLst>
              <a:ext uri="{FF2B5EF4-FFF2-40B4-BE49-F238E27FC236}">
                <a16:creationId xmlns:a16="http://schemas.microsoft.com/office/drawing/2014/main" id="{79661696-6D41-1C48-8DA0-E2D72C955D0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061838830"/>
      </p:ext>
    </p:extLst>
  </p:cSld>
  <p:clrMapOvr>
    <a:masterClrMapping/>
  </p:clrMapOvr>
  <mc:AlternateContent xmlns:mc="http://schemas.openxmlformats.org/markup-compatibility/2006" xmlns:p14="http://schemas.microsoft.com/office/powerpoint/2010/main">
    <mc:Choice Requires="p14">
      <p:transition spd="slow" p14:dur="2000" advTm="48465"/>
    </mc:Choice>
    <mc:Fallback xmlns="">
      <p:transition spd="slow" advTm="4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A0882491-7FD1-4F0F-AFE8-00A64D5375C6}"/>
              </a:ext>
            </a:extLst>
          </p:cNvPr>
          <p:cNvPicPr>
            <a:picLocks noChangeAspect="1"/>
          </p:cNvPicPr>
          <p:nvPr/>
        </p:nvPicPr>
        <p:blipFill>
          <a:blip r:embed="rId6"/>
          <a:stretch>
            <a:fillRect/>
          </a:stretch>
        </p:blipFill>
        <p:spPr>
          <a:xfrm>
            <a:off x="9353910" y="1714698"/>
            <a:ext cx="2743200" cy="3572379"/>
          </a:xfrm>
          <a:prstGeom prst="rect">
            <a:avLst/>
          </a:prstGeom>
        </p:spPr>
      </p:pic>
      <p:sp>
        <p:nvSpPr>
          <p:cNvPr id="108" name="Google Shape;108;p16"/>
          <p:cNvSpPr txBox="1"/>
          <p:nvPr/>
        </p:nvSpPr>
        <p:spPr>
          <a:xfrm>
            <a:off x="504384" y="355800"/>
            <a:ext cx="11298774" cy="6156600"/>
          </a:xfrm>
          <a:prstGeom prst="rect">
            <a:avLst/>
          </a:prstGeom>
          <a:noFill/>
          <a:ln>
            <a:noFill/>
          </a:ln>
        </p:spPr>
        <p:txBody>
          <a:bodyPr spcFirstLastPara="1" wrap="square" lIns="91425" tIns="45700" rIns="91425" bIns="45700" anchor="t" anchorCtr="0">
            <a:noAutofit/>
          </a:bodyPr>
          <a:lstStyle/>
          <a:p>
            <a:pPr algn="ctr"/>
            <a:r>
              <a:rPr lang="en-US" sz="5000" b="1">
                <a:solidFill>
                  <a:srgbClr val="481268"/>
                </a:solidFill>
                <a:latin typeface="Proxima Nova"/>
                <a:sym typeface="Proxima Nova"/>
              </a:rPr>
              <a:t>Check Out Your Vaccine Eligibility</a:t>
            </a:r>
            <a:endParaRPr lang="en-US"/>
          </a:p>
          <a:p>
            <a:pPr marL="76200">
              <a:spcBef>
                <a:spcPts val="2500"/>
              </a:spcBef>
              <a:buClr>
                <a:srgbClr val="002855"/>
              </a:buClr>
              <a:buSzPts val="2400"/>
            </a:pPr>
            <a:r>
              <a:rPr lang="en-US" sz="2200" b="1">
                <a:solidFill>
                  <a:srgbClr val="002060"/>
                </a:solidFill>
                <a:latin typeface="Proxima Nova"/>
              </a:rPr>
              <a:t>In California, the vaccine has been distributed to the following groups:</a:t>
            </a:r>
          </a:p>
          <a:p>
            <a:pPr marL="457200" indent="-381000">
              <a:spcBef>
                <a:spcPts val="2500"/>
              </a:spcBef>
              <a:buClr>
                <a:srgbClr val="002855"/>
              </a:buClr>
              <a:buSzPts val="2400"/>
              <a:buFont typeface="Proxima Nova"/>
              <a:buChar char="●"/>
            </a:pPr>
            <a:r>
              <a:rPr lang="en-US" sz="2200">
                <a:solidFill>
                  <a:srgbClr val="002060"/>
                </a:solidFill>
                <a:ea typeface="Proxima Nova"/>
              </a:rPr>
              <a:t>Phase 1A: Healthcare workers &amp; long-term care residents</a:t>
            </a:r>
            <a:endParaRPr lang="en-US" sz="2200" dirty="0">
              <a:solidFill>
                <a:srgbClr val="002060"/>
              </a:solidFill>
              <a:ea typeface="Proxima Nova"/>
              <a:sym typeface="Proxima Nova"/>
            </a:endParaRPr>
          </a:p>
          <a:p>
            <a:pPr marL="457200" indent="-381000">
              <a:spcBef>
                <a:spcPts val="2500"/>
              </a:spcBef>
              <a:buClr>
                <a:srgbClr val="002855"/>
              </a:buClr>
              <a:buSzPts val="2400"/>
              <a:buFont typeface="Proxima Nova"/>
              <a:buChar char="●"/>
            </a:pPr>
            <a:r>
              <a:rPr lang="en-US" sz="2200">
                <a:solidFill>
                  <a:srgbClr val="002060"/>
                </a:solidFill>
                <a:ea typeface="Proxima Nova"/>
              </a:rPr>
              <a:t>Phase 1B: People 65+ years old. People working in Agriculture/Food, Education/Childcare, Emergency Services</a:t>
            </a:r>
            <a:endParaRPr lang="en-US" sz="2200" dirty="0">
              <a:solidFill>
                <a:srgbClr val="002060"/>
              </a:solidFill>
              <a:ea typeface="Proxima Nova"/>
              <a:sym typeface="Proxima Nova"/>
            </a:endParaRPr>
          </a:p>
          <a:p>
            <a:pPr marL="76200">
              <a:spcBef>
                <a:spcPts val="2500"/>
              </a:spcBef>
              <a:buClr>
                <a:srgbClr val="002855"/>
              </a:buClr>
              <a:buSzPts val="2400"/>
            </a:pPr>
            <a:r>
              <a:rPr lang="en-US" sz="2200" b="1">
                <a:solidFill>
                  <a:srgbClr val="002060"/>
                </a:solidFill>
                <a:ea typeface="Proxima Nova"/>
              </a:rPr>
              <a:t>Appointments are now open for</a:t>
            </a:r>
            <a:r>
              <a:rPr lang="en-US" sz="2200" b="1" dirty="0">
                <a:solidFill>
                  <a:srgbClr val="002060"/>
                </a:solidFill>
                <a:ea typeface="Proxima Nova"/>
              </a:rPr>
              <a:t> </a:t>
            </a:r>
            <a:r>
              <a:rPr lang="en-US" sz="2200" b="1">
                <a:solidFill>
                  <a:srgbClr val="002060"/>
                </a:solidFill>
                <a:ea typeface="Proxima Nova"/>
              </a:rPr>
              <a:t>High-Risk 16+ years old individuals.</a:t>
            </a:r>
            <a:endParaRPr lang="en-US" sz="2200" b="1" dirty="0">
              <a:solidFill>
                <a:srgbClr val="002060"/>
              </a:solidFill>
              <a:ea typeface="Proxima Nova"/>
            </a:endParaRPr>
          </a:p>
          <a:p>
            <a:pPr marL="457200" indent="-381000">
              <a:spcBef>
                <a:spcPts val="2500"/>
              </a:spcBef>
              <a:buClr>
                <a:srgbClr val="002855"/>
              </a:buClr>
              <a:buSzPts val="2400"/>
              <a:buFont typeface="Proxima Nova"/>
              <a:buChar char="●"/>
            </a:pPr>
            <a:r>
              <a:rPr lang="en-US" sz="2200">
                <a:solidFill>
                  <a:srgbClr val="002060"/>
                </a:solidFill>
                <a:ea typeface="Proxima Nova"/>
                <a:sym typeface="Proxima Nova"/>
              </a:rPr>
              <a:t>April 1, 2021: Individuals 50+ years old.</a:t>
            </a:r>
            <a:endParaRPr lang="en-US" sz="2200" dirty="0">
              <a:solidFill>
                <a:srgbClr val="002060"/>
              </a:solidFill>
              <a:ea typeface="Proxima Nova"/>
            </a:endParaRPr>
          </a:p>
          <a:p>
            <a:pPr marL="457200" indent="-381000">
              <a:spcBef>
                <a:spcPts val="2500"/>
              </a:spcBef>
              <a:buClr>
                <a:srgbClr val="002855"/>
              </a:buClr>
              <a:buSzPts val="2400"/>
              <a:buFont typeface="Proxima Nova"/>
              <a:buChar char="●"/>
            </a:pPr>
            <a:r>
              <a:rPr lang="en-US" sz="2200">
                <a:solidFill>
                  <a:srgbClr val="002060"/>
                </a:solidFill>
                <a:ea typeface="Proxima Nova"/>
              </a:rPr>
              <a:t>April 15, 2021: Everyone 16+ years old.</a:t>
            </a:r>
            <a:endParaRPr lang="en-US" sz="2200" dirty="0">
              <a:solidFill>
                <a:srgbClr val="002060"/>
              </a:solidFill>
              <a:ea typeface="Proxima Nova"/>
              <a:sym typeface="Proxima Nova"/>
            </a:endParaRPr>
          </a:p>
          <a:p>
            <a:pPr marL="457200" indent="-381000">
              <a:spcBef>
                <a:spcPts val="2500"/>
              </a:spcBef>
              <a:buClr>
                <a:srgbClr val="002855"/>
              </a:buClr>
              <a:buSzPts val="2400"/>
              <a:buFont typeface="Proxima Nova"/>
              <a:buChar char="●"/>
            </a:pPr>
            <a:endParaRPr lang="en-US" sz="2200" dirty="0">
              <a:solidFill>
                <a:srgbClr val="002060"/>
              </a:solidFill>
              <a:ea typeface="Proxima Nova"/>
              <a:sym typeface="Proxima Nova"/>
            </a:endParaRPr>
          </a:p>
          <a:p>
            <a:pPr algn="ctr"/>
            <a:r>
              <a:rPr lang="en-US" sz="2300" b="1">
                <a:solidFill>
                  <a:srgbClr val="002855"/>
                </a:solidFill>
                <a:latin typeface="Proxima Nova"/>
                <a:ea typeface="Proxima Nova"/>
                <a:cs typeface="Proxima Nova"/>
                <a:sym typeface="Proxima Nova"/>
              </a:rPr>
              <a:t>California Department of Public Health MyTurn Site:</a:t>
            </a:r>
            <a:br>
              <a:rPr lang="en-US" sz="2300" dirty="0">
                <a:latin typeface="Proxima Nova"/>
                <a:ea typeface="Proxima Nova"/>
                <a:cs typeface="Proxima Nova"/>
              </a:rPr>
            </a:br>
            <a:r>
              <a:rPr lang="en-US" sz="2300" dirty="0">
                <a:ea typeface="Proxima Nova"/>
                <a:hlinkClick r:id="rId7"/>
              </a:rPr>
              <a:t>https://myturn.ca.gov/</a:t>
            </a:r>
            <a:endParaRPr lang="en-US" sz="2300" u="sng">
              <a:ea typeface="Proxima Nova"/>
              <a:cs typeface="Proxima Nova"/>
            </a:endParaRPr>
          </a:p>
        </p:txBody>
      </p:sp>
      <p:pic>
        <p:nvPicPr>
          <p:cNvPr id="109" name="Google Shape;109;p16"/>
          <p:cNvPicPr preferRelativeResize="0"/>
          <p:nvPr/>
        </p:nvPicPr>
        <p:blipFill rotWithShape="1">
          <a:blip r:embed="rId8">
            <a:alphaModFix/>
          </a:blip>
          <a:srcRect l="20231" r="20385"/>
          <a:stretch/>
        </p:blipFill>
        <p:spPr>
          <a:xfrm>
            <a:off x="10144750" y="5929800"/>
            <a:ext cx="1951249" cy="876200"/>
          </a:xfrm>
          <a:prstGeom prst="rect">
            <a:avLst/>
          </a:prstGeom>
          <a:noFill/>
          <a:ln>
            <a:noFill/>
          </a:ln>
        </p:spPr>
      </p:pic>
      <p:pic>
        <p:nvPicPr>
          <p:cNvPr id="5" name="Audio 4">
            <a:hlinkClick r:id="" action="ppaction://media"/>
            <a:extLst>
              <a:ext uri="{FF2B5EF4-FFF2-40B4-BE49-F238E27FC236}">
                <a16:creationId xmlns:a16="http://schemas.microsoft.com/office/drawing/2014/main" id="{4525CE62-3E5A-5E4B-9A39-2F083B8C8B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18"/>
    </mc:Choice>
    <mc:Fallback xmlns="">
      <p:transition spd="slow" advTm="45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705667" y="499574"/>
            <a:ext cx="5130888" cy="6156600"/>
          </a:xfrm>
          <a:prstGeom prst="rect">
            <a:avLst/>
          </a:prstGeom>
          <a:noFill/>
          <a:ln>
            <a:noFill/>
          </a:ln>
        </p:spPr>
        <p:txBody>
          <a:bodyPr spcFirstLastPara="1" wrap="square" lIns="91425" tIns="45700" rIns="91425" bIns="45700" anchor="t" anchorCtr="0">
            <a:noAutofit/>
          </a:bodyPr>
          <a:lstStyle/>
          <a:p>
            <a:pPr algn="ctr"/>
            <a:r>
              <a:rPr lang="en-US" sz="4800" b="1" dirty="0">
                <a:solidFill>
                  <a:srgbClr val="481268"/>
                </a:solidFill>
                <a:latin typeface="Proxima Nova"/>
                <a:sym typeface="Proxima Nova"/>
              </a:rPr>
              <a:t>Check Out Your Vaccine Eligibility</a:t>
            </a:r>
            <a:endParaRPr lang="en-US" sz="4800" dirty="0"/>
          </a:p>
          <a:p>
            <a:pPr marL="76200" algn="ctr">
              <a:spcBef>
                <a:spcPts val="2500"/>
              </a:spcBef>
              <a:buSzPts val="2400"/>
            </a:pPr>
            <a:r>
              <a:rPr lang="en-US" sz="2800" b="1" dirty="0">
                <a:solidFill>
                  <a:srgbClr val="002855"/>
                </a:solidFill>
                <a:latin typeface="Proxima Nova"/>
                <a:ea typeface="Proxima Nova"/>
                <a:cs typeface="Proxima Nova"/>
                <a:sym typeface="Proxima Nova"/>
              </a:rPr>
              <a:t>California Department of Public Health </a:t>
            </a:r>
            <a:r>
              <a:rPr lang="en-US" sz="2800" b="1" dirty="0" err="1">
                <a:solidFill>
                  <a:srgbClr val="002855"/>
                </a:solidFill>
                <a:latin typeface="Proxima Nova"/>
                <a:ea typeface="Proxima Nova"/>
                <a:cs typeface="Proxima Nova"/>
                <a:sym typeface="Proxima Nova"/>
              </a:rPr>
              <a:t>MyTurn</a:t>
            </a:r>
            <a:r>
              <a:rPr lang="en-US" sz="2800" b="1" dirty="0">
                <a:solidFill>
                  <a:srgbClr val="002855"/>
                </a:solidFill>
                <a:latin typeface="Proxima Nova"/>
                <a:ea typeface="Proxima Nova"/>
                <a:cs typeface="Proxima Nova"/>
                <a:sym typeface="Proxima Nova"/>
              </a:rPr>
              <a:t> Site:</a:t>
            </a:r>
            <a:br>
              <a:rPr lang="en-US" sz="2800" dirty="0">
                <a:latin typeface="Proxima Nova"/>
                <a:ea typeface="Proxima Nova"/>
                <a:cs typeface="Proxima Nova"/>
              </a:rPr>
            </a:br>
            <a:r>
              <a:rPr lang="en-US" sz="2800" dirty="0">
                <a:ea typeface="Proxima Nova"/>
                <a:hlinkClick r:id="rId6"/>
              </a:rPr>
              <a:t>https://myturn.ca.gov/</a:t>
            </a:r>
            <a:endParaRPr lang="en-US" sz="2800" u="sng">
              <a:ea typeface="Proxima Nova"/>
              <a:cs typeface="Proxima Nova"/>
            </a:endParaRPr>
          </a:p>
        </p:txBody>
      </p:sp>
      <p:pic>
        <p:nvPicPr>
          <p:cNvPr id="2" name="Picture 3" descr="Graphical user interface, text, application, Word&#10;&#10;Description automatically generated">
            <a:extLst>
              <a:ext uri="{FF2B5EF4-FFF2-40B4-BE49-F238E27FC236}">
                <a16:creationId xmlns:a16="http://schemas.microsoft.com/office/drawing/2014/main" id="{8A0F4A03-9E42-43D9-9555-E86D23F7FC86}"/>
              </a:ext>
            </a:extLst>
          </p:cNvPr>
          <p:cNvPicPr>
            <a:picLocks noChangeAspect="1"/>
          </p:cNvPicPr>
          <p:nvPr/>
        </p:nvPicPr>
        <p:blipFill>
          <a:blip r:embed="rId7"/>
          <a:stretch>
            <a:fillRect/>
          </a:stretch>
        </p:blipFill>
        <p:spPr>
          <a:xfrm>
            <a:off x="5975230" y="407718"/>
            <a:ext cx="5733690" cy="6042566"/>
          </a:xfrm>
          <a:prstGeom prst="rect">
            <a:avLst/>
          </a:prstGeom>
        </p:spPr>
      </p:pic>
      <p:pic>
        <p:nvPicPr>
          <p:cNvPr id="3" name="Picture 3" descr="A picture containing text&#10;&#10;Description automatically generated">
            <a:extLst>
              <a:ext uri="{FF2B5EF4-FFF2-40B4-BE49-F238E27FC236}">
                <a16:creationId xmlns:a16="http://schemas.microsoft.com/office/drawing/2014/main" id="{E8AEB2AE-FD22-4D8E-8154-0F2A61F58B28}"/>
              </a:ext>
            </a:extLst>
          </p:cNvPr>
          <p:cNvPicPr>
            <a:picLocks noChangeAspect="1"/>
          </p:cNvPicPr>
          <p:nvPr/>
        </p:nvPicPr>
        <p:blipFill>
          <a:blip r:embed="rId8"/>
          <a:stretch>
            <a:fillRect/>
          </a:stretch>
        </p:blipFill>
        <p:spPr>
          <a:xfrm>
            <a:off x="1798877" y="4134300"/>
            <a:ext cx="2929565" cy="2528797"/>
          </a:xfrm>
          <a:prstGeom prst="rect">
            <a:avLst/>
          </a:prstGeom>
        </p:spPr>
      </p:pic>
      <p:pic>
        <p:nvPicPr>
          <p:cNvPr id="4" name="Audio 3">
            <a:hlinkClick r:id="" action="ppaction://media"/>
            <a:extLst>
              <a:ext uri="{FF2B5EF4-FFF2-40B4-BE49-F238E27FC236}">
                <a16:creationId xmlns:a16="http://schemas.microsoft.com/office/drawing/2014/main" id="{E0F3C5D8-F9F5-A245-A503-28387397D8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1178534"/>
      </p:ext>
    </p:extLst>
  </p:cSld>
  <p:clrMapOvr>
    <a:masterClrMapping/>
  </p:clrMapOvr>
  <mc:AlternateContent xmlns:mc="http://schemas.openxmlformats.org/markup-compatibility/2006" xmlns:p14="http://schemas.microsoft.com/office/powerpoint/2010/main">
    <mc:Choice Requires="p14">
      <p:transition spd="slow" p14:dur="2000" advTm="24549"/>
    </mc:Choice>
    <mc:Fallback xmlns="">
      <p:transition spd="slow" advTm="2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pic>
        <p:nvPicPr>
          <p:cNvPr id="109" name="Google Shape;109;p16"/>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sp>
        <p:nvSpPr>
          <p:cNvPr id="4" name="Google Shape;108;p16">
            <a:extLst>
              <a:ext uri="{FF2B5EF4-FFF2-40B4-BE49-F238E27FC236}">
                <a16:creationId xmlns:a16="http://schemas.microsoft.com/office/drawing/2014/main" id="{8F375FCE-D8C1-425A-AD5A-0A93B2581C38}"/>
              </a:ext>
            </a:extLst>
          </p:cNvPr>
          <p:cNvSpPr txBox="1"/>
          <p:nvPr/>
        </p:nvSpPr>
        <p:spPr>
          <a:xfrm>
            <a:off x="1193598" y="139241"/>
            <a:ext cx="10076700" cy="6156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481268"/>
                </a:solidFill>
                <a:latin typeface="Proxima Nova"/>
                <a:sym typeface="Proxima Nova"/>
              </a:rPr>
              <a:t>References</a:t>
            </a:r>
            <a:endParaRPr lang="en-US" sz="2800"/>
          </a:p>
          <a:p>
            <a:pPr marL="457200" indent="-457200">
              <a:buAutoNum type="arabicPeriod"/>
            </a:pPr>
            <a:r>
              <a:rPr lang="en-US" sz="1500" dirty="0">
                <a:sym typeface="Proxima Nova"/>
              </a:rPr>
              <a:t>CDC</a:t>
            </a:r>
            <a:r>
              <a:rPr lang="en-US" sz="1500" dirty="0"/>
              <a:t>. Coronavirus Disease 2019 (COVID-19). Centers for Disease Control and Prevention. Published February 11, 2020. Accessed March </a:t>
            </a:r>
            <a:r>
              <a:rPr lang="en-US" sz="1500"/>
              <a:t>24</a:t>
            </a:r>
            <a:r>
              <a:rPr lang="en-US" sz="1500" dirty="0"/>
              <a:t>, 2021. </a:t>
            </a:r>
            <a:r>
              <a:rPr lang="en-US" sz="1500" dirty="0">
                <a:hlinkClick r:id="rId7"/>
              </a:rPr>
              <a:t>https://www.cdc.gov/coronavirus/2019-ncov/cdcresponse/about-COVID-19.html</a:t>
            </a:r>
            <a:endParaRPr lang="en-US" sz="1500" dirty="0"/>
          </a:p>
          <a:p>
            <a:pPr marL="457200" indent="-457200">
              <a:buAutoNum type="arabicPeriod"/>
            </a:pPr>
            <a:r>
              <a:rPr lang="en-US" sz="1500" dirty="0"/>
              <a:t>CDC. COVID-19 and Your Health</a:t>
            </a:r>
            <a:r>
              <a:rPr lang="en-US" sz="1500"/>
              <a:t>: How COVID-19 Spreads. Centers </a:t>
            </a:r>
            <a:r>
              <a:rPr lang="en-US" sz="1500" dirty="0"/>
              <a:t>for Disease Control and Prevention. Published October 28, 2020. Accessed March 23, 2021. </a:t>
            </a:r>
            <a:r>
              <a:rPr lang="en-US" sz="1500" dirty="0">
                <a:hlinkClick r:id="rId8"/>
              </a:rPr>
              <a:t>https://www.cdc.gov/coronavirus/2019-ncov/prevent-getting-sick/how-covid-spreads.html</a:t>
            </a:r>
            <a:endParaRPr lang="en-US"/>
          </a:p>
          <a:p>
            <a:pPr marL="457200" indent="-457200">
              <a:buAutoNum type="arabicPeriod"/>
            </a:pPr>
            <a:r>
              <a:rPr lang="en-US" sz="1500" dirty="0"/>
              <a:t>CDC. Understanding mRNA COVID-19 Vaccines. Centers for Disease Control and Prevention. Published March 4, 2021. Accessed March </a:t>
            </a:r>
            <a:r>
              <a:rPr lang="en-US" sz="1500"/>
              <a:t>24</a:t>
            </a:r>
            <a:r>
              <a:rPr lang="en-US" sz="1500" dirty="0"/>
              <a:t>, 2021. </a:t>
            </a:r>
            <a:r>
              <a:rPr lang="en-US" sz="1500" dirty="0">
                <a:hlinkClick r:id="rId9"/>
              </a:rPr>
              <a:t>https://www.cdc.gov/coronavirus/2019-ncov/vaccines/different-vaccines/mrna.html</a:t>
            </a:r>
            <a:endParaRPr lang="en-US" sz="1500" dirty="0"/>
          </a:p>
          <a:p>
            <a:pPr marL="457200" indent="-457200">
              <a:buAutoNum type="arabicPeriod"/>
            </a:pPr>
            <a:r>
              <a:rPr lang="en-US" sz="1500"/>
              <a:t>COVID-19 Vaccines: Infographic | Johns Hopkins Medicine. Accessed March 24, 2021. </a:t>
            </a:r>
            <a:r>
              <a:rPr lang="en-US" sz="1500" dirty="0">
                <a:hlinkClick r:id="rId10"/>
              </a:rPr>
              <a:t>https://www.hopkinsmedicine.org/health/conditions-and-diseases/coronavirus/coronavirus-vaccines-infographic</a:t>
            </a:r>
            <a:endParaRPr lang="en-US"/>
          </a:p>
          <a:p>
            <a:pPr marL="457200" indent="-457200">
              <a:buAutoNum type="arabicPeriod"/>
            </a:pPr>
            <a:r>
              <a:rPr lang="en-US" sz="1500"/>
              <a:t>CDC. Understanding Viral Vector COVID-19 Vaccines. Centers for Disease Control and Prevention. Published March 2, 2021. Accessed March 24, 2021. </a:t>
            </a:r>
            <a:r>
              <a:rPr lang="en-US" sz="1500" dirty="0">
                <a:hlinkClick r:id="rId11"/>
              </a:rPr>
              <a:t>https://www.cdc.gov/coronavirus/2019-ncov/vaccines/different-vaccines/viralvector.html</a:t>
            </a:r>
            <a:endParaRPr lang="en-US"/>
          </a:p>
          <a:p>
            <a:pPr marL="457200" indent="-457200">
              <a:buAutoNum type="arabicPeriod"/>
            </a:pPr>
            <a:r>
              <a:rPr lang="en-US" sz="1500"/>
              <a:t>Vaccine Glossary of Terms | CDC. Published July 31, 2020. Accessed March 29, 2021. </a:t>
            </a:r>
            <a:r>
              <a:rPr lang="en-US" sz="1500" dirty="0">
                <a:hlinkClick r:id="rId12"/>
              </a:rPr>
              <a:t>https://www.cdc.gov/vaccines/terms/glossary.html</a:t>
            </a:r>
            <a:endParaRPr lang="en-US"/>
          </a:p>
          <a:p>
            <a:pPr marL="457200" indent="-457200">
              <a:buAutoNum type="arabicPeriod"/>
            </a:pPr>
            <a:r>
              <a:rPr lang="en-US" sz="1500"/>
              <a:t>Linka K, </a:t>
            </a:r>
            <a:r>
              <a:rPr lang="en-US" sz="1500" err="1"/>
              <a:t>Peirlinck</a:t>
            </a:r>
            <a:r>
              <a:rPr lang="en-US" sz="1500"/>
              <a:t> M, Kuhl E. The reproduction number of COVID-19 and its correlation with public health interventions. </a:t>
            </a:r>
            <a:r>
              <a:rPr lang="en-US" sz="1500" i="1" err="1"/>
              <a:t>medRxiv</a:t>
            </a:r>
            <a:r>
              <a:rPr lang="en-US" sz="1500"/>
              <a:t>. Published online July 7, 2020. doi:10.1101/2020.05.01.20088047.</a:t>
            </a:r>
          </a:p>
          <a:p>
            <a:pPr marL="457200" indent="-457200">
              <a:buAutoNum type="arabicPeriod"/>
            </a:pPr>
            <a:r>
              <a:rPr lang="en-US" sz="1500"/>
              <a:t>CDC. COVID-19 and Your Health: Safety of COVID-19 Vaccines. Centers for Disease Control and Prevention. Published February 11, 2020. Accessed March 29, 2021. </a:t>
            </a:r>
            <a:r>
              <a:rPr lang="en-US" sz="1500" dirty="0">
                <a:hlinkClick r:id="rId13"/>
              </a:rPr>
              <a:t>https://www.cdc.gov/coronavirus/2019-ncov/vaccines/safety/safety-of-vaccines.html</a:t>
            </a:r>
            <a:endParaRPr lang="en-US" sz="1500"/>
          </a:p>
          <a:p>
            <a:pPr marL="457200" indent="-457200">
              <a:buAutoNum type="arabicPeriod"/>
            </a:pPr>
            <a:r>
              <a:rPr lang="en-US" sz="1500" dirty="0"/>
              <a:t>CDC. COVID-19 Vaccine Facts. Centers for Disease Control and Prevention. Published March 11, 2021. Accessed March 22, 2021. </a:t>
            </a:r>
            <a:r>
              <a:rPr lang="en-US" sz="1500" dirty="0">
                <a:hlinkClick r:id="rId14"/>
              </a:rPr>
              <a:t>https://www.cdc.gov/coronavirus/2019-ncov/vaccines/facts.html</a:t>
            </a:r>
            <a:endParaRPr lang="en-US"/>
          </a:p>
          <a:p>
            <a:pPr marL="457200" indent="-457200">
              <a:buAutoNum type="arabicPeriod"/>
            </a:pPr>
            <a:r>
              <a:rPr lang="en-US" sz="1500"/>
              <a:t>California S of. Vaccines. Accessed March 29, 2021. </a:t>
            </a:r>
            <a:r>
              <a:rPr lang="en-US" sz="1500" dirty="0">
                <a:hlinkClick r:id="rId15"/>
              </a:rPr>
              <a:t>https://covid19.ca.gov/vaccines/</a:t>
            </a:r>
            <a:endParaRPr lang="en-US"/>
          </a:p>
          <a:p>
            <a:pPr marL="457200" indent="-457200">
              <a:buAutoNum type="arabicPeriod"/>
            </a:pPr>
            <a:endParaRPr lang="en-US" sz="1500" dirty="0">
              <a:ea typeface="Proxima Nova"/>
            </a:endParaRPr>
          </a:p>
          <a:p>
            <a:pPr>
              <a:buClr>
                <a:srgbClr val="002855"/>
              </a:buClr>
              <a:buSzPts val="2400"/>
              <a:buChar char="•"/>
            </a:pPr>
            <a:endParaRPr lang="en-US" sz="1500" dirty="0"/>
          </a:p>
          <a:p>
            <a:pPr marL="533400" indent="-457200">
              <a:spcBef>
                <a:spcPts val="2500"/>
              </a:spcBef>
              <a:buClr>
                <a:srgbClr val="002855"/>
              </a:buClr>
              <a:buSzPts val="2400"/>
              <a:buAutoNum type="arabicPeriod"/>
            </a:pPr>
            <a:endParaRPr lang="en-US" sz="1500" dirty="0">
              <a:ea typeface="Proxima Nova"/>
            </a:endParaRPr>
          </a:p>
          <a:p>
            <a:pPr marL="533400" indent="-457200">
              <a:spcBef>
                <a:spcPts val="2500"/>
              </a:spcBef>
              <a:buClr>
                <a:srgbClr val="002855"/>
              </a:buClr>
              <a:buSzPts val="2400"/>
              <a:buAutoNum type="arabicPeriod"/>
            </a:pPr>
            <a:endParaRPr lang="en-US" sz="1500" u="sng" dirty="0">
              <a:solidFill>
                <a:srgbClr val="0563C1"/>
              </a:solidFill>
              <a:latin typeface="Proxima Nova"/>
              <a:ea typeface="Proxima Nova"/>
            </a:endParaRPr>
          </a:p>
        </p:txBody>
      </p:sp>
      <p:pic>
        <p:nvPicPr>
          <p:cNvPr id="3" name="Audio 2">
            <a:hlinkClick r:id="" action="ppaction://media"/>
            <a:extLst>
              <a:ext uri="{FF2B5EF4-FFF2-40B4-BE49-F238E27FC236}">
                <a16:creationId xmlns:a16="http://schemas.microsoft.com/office/drawing/2014/main" id="{09A45917-4EE8-FA4D-863E-05B602C9CC9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413395"/>
      </p:ext>
    </p:extLst>
  </p:cSld>
  <p:clrMapOvr>
    <a:masterClrMapping/>
  </p:clrMapOvr>
  <mc:AlternateContent xmlns:mc="http://schemas.openxmlformats.org/markup-compatibility/2006" xmlns:p14="http://schemas.microsoft.com/office/powerpoint/2010/main">
    <mc:Choice Requires="p14">
      <p:transition spd="slow" p14:dur="2000" advTm="12719"/>
    </mc:Choice>
    <mc:Fallback xmlns="">
      <p:transition spd="slow" advTm="1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75"/>
        <p:cNvGrpSpPr/>
        <p:nvPr/>
      </p:nvGrpSpPr>
      <p:grpSpPr>
        <a:xfrm>
          <a:off x="0" y="0"/>
          <a:ext cx="0" cy="0"/>
          <a:chOff x="0" y="0"/>
          <a:chExt cx="0" cy="0"/>
        </a:xfrm>
      </p:grpSpPr>
      <p:sp>
        <p:nvSpPr>
          <p:cNvPr id="176" name="Google Shape;176;p26"/>
          <p:cNvSpPr txBox="1"/>
          <p:nvPr/>
        </p:nvSpPr>
        <p:spPr>
          <a:xfrm>
            <a:off x="906950" y="355800"/>
            <a:ext cx="10076700"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Thank You!</a:t>
            </a:r>
            <a:endParaRPr lang="en-US" dirty="0"/>
          </a:p>
          <a:p>
            <a:pPr marL="0" lvl="0" indent="0" algn="ctr" rtl="0">
              <a:lnSpc>
                <a:spcPct val="100000"/>
              </a:lnSpc>
              <a:spcBef>
                <a:spcPts val="2500"/>
              </a:spcBef>
              <a:spcAft>
                <a:spcPts val="0"/>
              </a:spcAft>
              <a:buNone/>
            </a:pPr>
            <a:endParaRPr sz="3100" b="1">
              <a:solidFill>
                <a:srgbClr val="002855"/>
              </a:solidFill>
              <a:latin typeface="Proxima Nova"/>
              <a:ea typeface="Proxima Nova"/>
              <a:cs typeface="Proxima Nova"/>
              <a:sym typeface="Proxima Nova"/>
            </a:endParaRPr>
          </a:p>
          <a:p>
            <a:pPr marL="0" lvl="0" indent="0" algn="l" rtl="0">
              <a:spcBef>
                <a:spcPts val="250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algn="ctr"/>
            <a:endParaRPr lang="en-US" sz="2400" dirty="0">
              <a:latin typeface="Proxima Nova"/>
              <a:ea typeface="Proxima Nova"/>
              <a:cs typeface="Proxima Nova"/>
            </a:endParaRPr>
          </a:p>
          <a:p>
            <a:pPr algn="ctr"/>
            <a:endParaRPr lang="en-US" sz="2400" dirty="0">
              <a:latin typeface="Proxima Nova"/>
              <a:ea typeface="Proxima Nova"/>
              <a:cs typeface="Proxima Nova"/>
            </a:endParaRPr>
          </a:p>
          <a:p>
            <a:pPr algn="ctr"/>
            <a:br>
              <a:rPr lang="en-US" sz="2400" dirty="0">
                <a:latin typeface="Proxima Nova"/>
                <a:ea typeface="Proxima Nova"/>
                <a:cs typeface="Proxima Nova"/>
              </a:rPr>
            </a:br>
            <a:r>
              <a:rPr lang="en-US" sz="2400">
                <a:solidFill>
                  <a:srgbClr val="002855"/>
                </a:solidFill>
                <a:latin typeface="Proxima Nova"/>
                <a:ea typeface="Proxima Nova"/>
                <a:cs typeface="Proxima Nova"/>
                <a:sym typeface="Proxima Nova"/>
              </a:rPr>
              <a:t>More Information: </a:t>
            </a:r>
            <a:r>
              <a:rPr lang="en-US" sz="2400" u="sng" dirty="0">
                <a:solidFill>
                  <a:schemeClr val="hlink"/>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campusready.ucdavis.edu</a:t>
            </a:r>
            <a:r>
              <a:rPr lang="en-US" sz="2400" dirty="0">
                <a:solidFill>
                  <a:srgbClr val="002855"/>
                </a:solidFill>
                <a:latin typeface="Proxima Nova"/>
                <a:ea typeface="Proxima Nova"/>
                <a:cs typeface="Proxima Nova"/>
                <a:sym typeface="Proxima Nova"/>
              </a:rPr>
              <a:t> </a:t>
            </a:r>
            <a:endParaRPr sz="2400">
              <a:solidFill>
                <a:srgbClr val="002855"/>
              </a:solidFill>
              <a:latin typeface="Proxima Nova"/>
              <a:ea typeface="Proxima Nova"/>
              <a:cs typeface="Proxima Nova"/>
            </a:endParaRPr>
          </a:p>
        </p:txBody>
      </p:sp>
      <p:pic>
        <p:nvPicPr>
          <p:cNvPr id="177" name="Google Shape;177;p2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2" name="Google Shape;94;p14" descr="A picture containing text, dark&#10;&#10;Description automatically generated">
            <a:extLst>
              <a:ext uri="{FF2B5EF4-FFF2-40B4-BE49-F238E27FC236}">
                <a16:creationId xmlns:a16="http://schemas.microsoft.com/office/drawing/2014/main" id="{610A8157-E4FF-4939-86D0-7C7144863729}"/>
              </a:ext>
            </a:extLst>
          </p:cNvPr>
          <p:cNvPicPr preferRelativeResize="0"/>
          <p:nvPr/>
        </p:nvPicPr>
        <p:blipFill rotWithShape="1">
          <a:blip r:embed="rId8">
            <a:alphaModFix/>
          </a:blip>
          <a:srcRect l="17383" t="15490" r="23948" b="9821"/>
          <a:stretch/>
        </p:blipFill>
        <p:spPr>
          <a:xfrm>
            <a:off x="4536884" y="1287679"/>
            <a:ext cx="2818802" cy="4643999"/>
          </a:xfrm>
          <a:prstGeom prst="rect">
            <a:avLst/>
          </a:prstGeom>
          <a:noFill/>
          <a:ln>
            <a:noFill/>
          </a:ln>
        </p:spPr>
      </p:pic>
      <p:pic>
        <p:nvPicPr>
          <p:cNvPr id="3" name="Audio 2">
            <a:hlinkClick r:id="" action="ppaction://media"/>
            <a:extLst>
              <a:ext uri="{FF2B5EF4-FFF2-40B4-BE49-F238E27FC236}">
                <a16:creationId xmlns:a16="http://schemas.microsoft.com/office/drawing/2014/main" id="{8D6AF500-9862-9243-9DF8-A1FC9299E0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46709462"/>
      </p:ext>
    </p:extLst>
  </p:cSld>
  <p:clrMapOvr>
    <a:masterClrMapping/>
  </p:clrMapOvr>
  <mc:AlternateContent xmlns:mc="http://schemas.openxmlformats.org/markup-compatibility/2006" xmlns:p14="http://schemas.microsoft.com/office/powerpoint/2010/main">
    <mc:Choice Requires="p14">
      <p:transition spd="slow" p14:dur="2000" advTm="7787"/>
    </mc:Choice>
    <mc:Fallback xmlns="">
      <p:transition spd="slow" advTm="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pic>
        <p:nvPicPr>
          <p:cNvPr id="2" name="Picture 2">
            <a:extLst>
              <a:ext uri="{FF2B5EF4-FFF2-40B4-BE49-F238E27FC236}">
                <a16:creationId xmlns:a16="http://schemas.microsoft.com/office/drawing/2014/main" id="{E1C1915C-0325-427E-A252-36353D1D8701}"/>
              </a:ext>
            </a:extLst>
          </p:cNvPr>
          <p:cNvPicPr>
            <a:picLocks noChangeAspect="1"/>
          </p:cNvPicPr>
          <p:nvPr/>
        </p:nvPicPr>
        <p:blipFill>
          <a:blip r:embed="rId6"/>
          <a:stretch>
            <a:fillRect/>
          </a:stretch>
        </p:blipFill>
        <p:spPr>
          <a:xfrm>
            <a:off x="6927552" y="1115145"/>
            <a:ext cx="3426484" cy="4944013"/>
          </a:xfrm>
          <a:prstGeom prst="rect">
            <a:avLst/>
          </a:prstGeom>
        </p:spPr>
      </p:pic>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rPr>
              <a:t>Lesson Overview</a:t>
            </a:r>
            <a:endParaRPr lang="en-US" dirty="0"/>
          </a:p>
          <a:p>
            <a:pPr marL="457200" indent="-381000">
              <a:spcBef>
                <a:spcPts val="2500"/>
              </a:spcBef>
              <a:buClr>
                <a:srgbClr val="002855"/>
              </a:buClr>
              <a:buSzPts val="2400"/>
              <a:buFont typeface="Proxima Nova"/>
              <a:buChar char="●"/>
            </a:pPr>
            <a:endParaRPr lang="en-US" sz="2400" dirty="0">
              <a:solidFill>
                <a:srgbClr val="002855"/>
              </a:solidFill>
              <a:latin typeface="Proxima Nova"/>
              <a:ea typeface="Proxima Nova"/>
              <a:cs typeface="Proxima Nova"/>
            </a:endParaRPr>
          </a:p>
        </p:txBody>
      </p:sp>
      <p:pic>
        <p:nvPicPr>
          <p:cNvPr id="109" name="Google Shape;109;p1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5" name="Google Shape;108;p16">
            <a:extLst>
              <a:ext uri="{FF2B5EF4-FFF2-40B4-BE49-F238E27FC236}">
                <a16:creationId xmlns:a16="http://schemas.microsoft.com/office/drawing/2014/main" id="{38C3F300-71E3-4950-B300-0A4BAA7EFF77}"/>
              </a:ext>
            </a:extLst>
          </p:cNvPr>
          <p:cNvSpPr txBox="1"/>
          <p:nvPr/>
        </p:nvSpPr>
        <p:spPr>
          <a:xfrm>
            <a:off x="1539554" y="696693"/>
            <a:ext cx="8236399" cy="4877016"/>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Proxima Nova"/>
              <a:buChar char="●"/>
            </a:pPr>
            <a:endParaRPr lang="en-US" sz="2800" dirty="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sym typeface="Proxima Nova"/>
              </a:rPr>
              <a:t>What is COVID-19?</a:t>
            </a:r>
            <a:endParaRPr lang="en-US" sz="2800" dirty="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sym typeface="Proxima Nova"/>
              </a:rPr>
              <a:t>How COVID-19 Vaccines Work</a:t>
            </a:r>
            <a:endParaRPr sz="280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rPr>
              <a:t>Benefits of COVID-19 Vaccines</a:t>
            </a: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rPr>
              <a:t>Debunking Vaccine Myths</a:t>
            </a:r>
          </a:p>
          <a:p>
            <a:pPr marL="457200" indent="-381000">
              <a:spcBef>
                <a:spcPts val="2500"/>
              </a:spcBef>
              <a:buClr>
                <a:srgbClr val="002855"/>
              </a:buClr>
              <a:buSzPts val="2400"/>
              <a:buFont typeface="Proxima Nova"/>
              <a:buChar char="●"/>
            </a:pPr>
            <a:r>
              <a:rPr lang="en-US" sz="2800">
                <a:solidFill>
                  <a:srgbClr val="002855"/>
                </a:solidFill>
                <a:latin typeface="Proxima Nova"/>
                <a:ea typeface="Proxima Nova"/>
                <a:cs typeface="Proxima Nova"/>
              </a:rPr>
              <a:t>Vaccine Eligibility</a:t>
            </a:r>
            <a:endParaRPr lang="en-US" sz="2800" dirty="0">
              <a:solidFill>
                <a:srgbClr val="002855"/>
              </a:solidFill>
              <a:latin typeface="Proxima Nova"/>
              <a:ea typeface="Proxima Nova"/>
              <a:cs typeface="Proxima Nova"/>
            </a:endParaRPr>
          </a:p>
        </p:txBody>
      </p:sp>
      <p:pic>
        <p:nvPicPr>
          <p:cNvPr id="3" name="Audio 2">
            <a:hlinkClick r:id="" action="ppaction://media"/>
            <a:extLst>
              <a:ext uri="{FF2B5EF4-FFF2-40B4-BE49-F238E27FC236}">
                <a16:creationId xmlns:a16="http://schemas.microsoft.com/office/drawing/2014/main" id="{02ABA0EF-81B5-6C46-A282-15CD9AF4B0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725898"/>
      </p:ext>
    </p:extLst>
  </p:cSld>
  <p:clrMapOvr>
    <a:masterClrMapping/>
  </p:clrMapOvr>
  <mc:AlternateContent xmlns:mc="http://schemas.openxmlformats.org/markup-compatibility/2006" xmlns:p14="http://schemas.microsoft.com/office/powerpoint/2010/main">
    <mc:Choice Requires="p14">
      <p:transition spd="slow" p14:dur="2000" advTm="23208"/>
    </mc:Choice>
    <mc:Fallback xmlns="">
      <p:transition spd="slow" advTm="2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rPr>
              <a:t>What is COVID-19?</a:t>
            </a:r>
            <a:endParaRPr lang="en-US" dirty="0"/>
          </a:p>
          <a:p>
            <a:pPr algn="ctr"/>
            <a:r>
              <a:rPr lang="en-US" sz="3200" b="1" dirty="0">
                <a:solidFill>
                  <a:schemeClr val="accent1"/>
                </a:solidFill>
                <a:ea typeface="Proxima Nova"/>
              </a:rPr>
              <a:t>Introduction</a:t>
            </a:r>
          </a:p>
          <a:p>
            <a:pPr marL="76200">
              <a:spcBef>
                <a:spcPts val="2500"/>
              </a:spcBef>
              <a:buClr>
                <a:srgbClr val="002855"/>
              </a:buClr>
              <a:buSzPts val="2400"/>
            </a:pPr>
            <a:endParaRPr lang="en-US" sz="2400" dirty="0">
              <a:solidFill>
                <a:srgbClr val="002855"/>
              </a:solidFill>
              <a:ea typeface="Proxima Nova"/>
            </a:endParaRPr>
          </a:p>
          <a:p>
            <a:pPr marL="457200" indent="-381000">
              <a:spcBef>
                <a:spcPts val="2500"/>
              </a:spcBef>
              <a:buClr>
                <a:srgbClr val="002855"/>
              </a:buClr>
              <a:buSzPts val="2400"/>
              <a:buFont typeface="Proxima Nova"/>
              <a:buChar char="●"/>
            </a:pPr>
            <a:endParaRPr lang="en-US" sz="2400" dirty="0">
              <a:solidFill>
                <a:srgbClr val="002855"/>
              </a:solidFill>
              <a:latin typeface="Proxima Nova"/>
              <a:ea typeface="Proxima Nova"/>
              <a:cs typeface="Proxima Nova"/>
            </a:endParaRPr>
          </a:p>
        </p:txBody>
      </p:sp>
      <p:pic>
        <p:nvPicPr>
          <p:cNvPr id="109" name="Google Shape;109;p16"/>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pic>
        <p:nvPicPr>
          <p:cNvPr id="2" name="Picture 3" descr="A picture containing cake, decorated, colorful, close&#10;&#10;Description automatically generated">
            <a:extLst>
              <a:ext uri="{FF2B5EF4-FFF2-40B4-BE49-F238E27FC236}">
                <a16:creationId xmlns:a16="http://schemas.microsoft.com/office/drawing/2014/main" id="{CCD6AFB7-8AD4-4561-973C-38F579CE1218}"/>
              </a:ext>
            </a:extLst>
          </p:cNvPr>
          <p:cNvPicPr>
            <a:picLocks noChangeAspect="1"/>
          </p:cNvPicPr>
          <p:nvPr/>
        </p:nvPicPr>
        <p:blipFill>
          <a:blip r:embed="rId7"/>
          <a:stretch>
            <a:fillRect/>
          </a:stretch>
        </p:blipFill>
        <p:spPr>
          <a:xfrm>
            <a:off x="8418898" y="1113739"/>
            <a:ext cx="2943407" cy="2358537"/>
          </a:xfrm>
          <a:prstGeom prst="rect">
            <a:avLst/>
          </a:prstGeom>
        </p:spPr>
      </p:pic>
      <p:sp>
        <p:nvSpPr>
          <p:cNvPr id="5" name="Google Shape;108;p16">
            <a:extLst>
              <a:ext uri="{FF2B5EF4-FFF2-40B4-BE49-F238E27FC236}">
                <a16:creationId xmlns:a16="http://schemas.microsoft.com/office/drawing/2014/main" id="{E49E3546-3240-4947-9421-F58B4151CA3E}"/>
              </a:ext>
            </a:extLst>
          </p:cNvPr>
          <p:cNvSpPr txBox="1"/>
          <p:nvPr/>
        </p:nvSpPr>
        <p:spPr>
          <a:xfrm>
            <a:off x="905906" y="1358255"/>
            <a:ext cx="7054330" cy="5135808"/>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Proxima Nova"/>
              <a:buChar char="●"/>
            </a:pPr>
            <a:r>
              <a:rPr lang="en-US" sz="2300">
                <a:solidFill>
                  <a:srgbClr val="002855"/>
                </a:solidFill>
                <a:latin typeface="Proxima Nova"/>
              </a:rPr>
              <a:t>Coronavirus (COVID-19): infectious </a:t>
            </a:r>
            <a:r>
              <a:rPr lang="en-US" sz="2300" dirty="0">
                <a:solidFill>
                  <a:srgbClr val="002855"/>
                </a:solidFill>
                <a:latin typeface="Proxima Nova"/>
              </a:rPr>
              <a:t>respiratory </a:t>
            </a:r>
            <a:r>
              <a:rPr lang="en-US" sz="2300">
                <a:solidFill>
                  <a:srgbClr val="002855"/>
                </a:solidFill>
                <a:latin typeface="Proxima Nova"/>
              </a:rPr>
              <a:t>disease</a:t>
            </a:r>
            <a:endParaRPr lang="en-US" sz="2300" baseline="30000">
              <a:solidFill>
                <a:srgbClr val="002855"/>
              </a:solidFill>
              <a:latin typeface="Proxima Nova"/>
            </a:endParaRPr>
          </a:p>
          <a:p>
            <a:pPr marL="457200" indent="-381000">
              <a:spcBef>
                <a:spcPts val="2500"/>
              </a:spcBef>
              <a:buClr>
                <a:srgbClr val="002855"/>
              </a:buClr>
              <a:buSzPts val="2400"/>
              <a:buFont typeface="Proxima Nova"/>
              <a:buChar char="●"/>
            </a:pPr>
            <a:r>
              <a:rPr lang="en-US" sz="2300">
                <a:solidFill>
                  <a:srgbClr val="002855"/>
                </a:solidFill>
                <a:latin typeface="Proxima Nova"/>
              </a:rPr>
              <a:t>SARS-CoV-2: virus (germ) that causes COVID-19</a:t>
            </a:r>
            <a:endParaRPr lang="en-US" sz="2300" baseline="30000">
              <a:solidFill>
                <a:srgbClr val="002855"/>
              </a:solidFill>
              <a:latin typeface="Proxima Nova"/>
            </a:endParaRPr>
          </a:p>
          <a:p>
            <a:pPr marL="457200" lvl="1" indent="-381000">
              <a:spcBef>
                <a:spcPts val="2500"/>
              </a:spcBef>
              <a:buClr>
                <a:srgbClr val="002855"/>
              </a:buClr>
              <a:buSzPts val="2400"/>
              <a:buFont typeface="Proxima Nova"/>
              <a:buChar char="●"/>
            </a:pPr>
            <a:r>
              <a:rPr lang="en-US" sz="2300" dirty="0">
                <a:solidFill>
                  <a:srgbClr val="002855"/>
                </a:solidFill>
                <a:latin typeface="Proxima Nova"/>
                <a:ea typeface="Proxima Nova"/>
                <a:cs typeface="Proxima Nova"/>
              </a:rPr>
              <a:t>Coronavirus gets its name from the crown-like spike proteins on its surface.</a:t>
            </a:r>
            <a:endParaRPr lang="en-US" sz="2300" baseline="30000" dirty="0">
              <a:solidFill>
                <a:srgbClr val="002855"/>
              </a:solidFill>
              <a:latin typeface="Proxima Nova"/>
              <a:ea typeface="Proxima Nova"/>
              <a:cs typeface="Proxima Nova"/>
            </a:endParaRPr>
          </a:p>
          <a:p>
            <a:pPr marL="457200" lvl="1" indent="-381000">
              <a:spcBef>
                <a:spcPts val="2500"/>
              </a:spcBef>
              <a:buClr>
                <a:srgbClr val="002855"/>
              </a:buClr>
              <a:buSzPts val="2400"/>
              <a:buFont typeface="Proxima Nova"/>
              <a:buChar char="●"/>
            </a:pPr>
            <a:r>
              <a:rPr lang="en-US" sz="2300" dirty="0">
                <a:solidFill>
                  <a:srgbClr val="002855"/>
                </a:solidFill>
                <a:latin typeface="Proxima Nova"/>
              </a:rPr>
              <a:t>COVID-19 can look different from person to person when they get sick with this disease.</a:t>
            </a:r>
          </a:p>
        </p:txBody>
      </p:sp>
      <p:pic>
        <p:nvPicPr>
          <p:cNvPr id="3" name="Picture 3">
            <a:extLst>
              <a:ext uri="{FF2B5EF4-FFF2-40B4-BE49-F238E27FC236}">
                <a16:creationId xmlns:a16="http://schemas.microsoft.com/office/drawing/2014/main" id="{2262E229-69AE-4838-9D6F-1C637E0FD1A0}"/>
              </a:ext>
            </a:extLst>
          </p:cNvPr>
          <p:cNvPicPr>
            <a:picLocks noChangeAspect="1"/>
          </p:cNvPicPr>
          <p:nvPr/>
        </p:nvPicPr>
        <p:blipFill>
          <a:blip r:embed="rId8"/>
          <a:stretch>
            <a:fillRect/>
          </a:stretch>
        </p:blipFill>
        <p:spPr>
          <a:xfrm>
            <a:off x="8292094" y="3661570"/>
            <a:ext cx="3195982" cy="2160165"/>
          </a:xfrm>
          <a:prstGeom prst="rect">
            <a:avLst/>
          </a:prstGeom>
        </p:spPr>
      </p:pic>
      <p:pic>
        <p:nvPicPr>
          <p:cNvPr id="4" name="Audio 3">
            <a:hlinkClick r:id="" action="ppaction://media"/>
            <a:extLst>
              <a:ext uri="{FF2B5EF4-FFF2-40B4-BE49-F238E27FC236}">
                <a16:creationId xmlns:a16="http://schemas.microsoft.com/office/drawing/2014/main" id="{73125C35-476D-FF42-9B76-97F4DC25B0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07151330"/>
      </p:ext>
    </p:extLst>
  </p:cSld>
  <p:clrMapOvr>
    <a:masterClrMapping/>
  </p:clrMapOvr>
  <mc:AlternateContent xmlns:mc="http://schemas.openxmlformats.org/markup-compatibility/2006" xmlns:p14="http://schemas.microsoft.com/office/powerpoint/2010/main">
    <mc:Choice Requires="p14">
      <p:transition spd="slow" p14:dur="2000" advTm="56223"/>
    </mc:Choice>
    <mc:Fallback xmlns="">
      <p:transition spd="slow" advTm="5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rPr>
              <a:t>What is COVID-19?</a:t>
            </a:r>
            <a:endParaRPr lang="en-US" dirty="0"/>
          </a:p>
          <a:p>
            <a:pPr algn="ctr"/>
            <a:r>
              <a:rPr lang="en-US" sz="3200" b="1" dirty="0">
                <a:solidFill>
                  <a:schemeClr val="accent1"/>
                </a:solidFill>
                <a:ea typeface="Proxima Nova"/>
              </a:rPr>
              <a:t>Staying Healthy &amp; Safe</a:t>
            </a:r>
            <a:endParaRPr lang="en-US" sz="4200" b="1" dirty="0">
              <a:solidFill>
                <a:schemeClr val="accent1"/>
              </a:solidFill>
              <a:latin typeface="Proxima Nova"/>
              <a:ea typeface="Proxima Nova"/>
            </a:endParaRPr>
          </a:p>
          <a:p>
            <a:pPr marL="76200">
              <a:spcBef>
                <a:spcPts val="2500"/>
              </a:spcBef>
              <a:buClr>
                <a:srgbClr val="002855"/>
              </a:buClr>
              <a:buSzPts val="2400"/>
            </a:pPr>
            <a:endParaRPr lang="en-US" sz="2400" dirty="0">
              <a:solidFill>
                <a:srgbClr val="002855"/>
              </a:solidFill>
              <a:ea typeface="Proxima Nova"/>
            </a:endParaRPr>
          </a:p>
          <a:p>
            <a:pPr marL="457200" indent="-381000">
              <a:spcBef>
                <a:spcPts val="2500"/>
              </a:spcBef>
              <a:buClr>
                <a:srgbClr val="002855"/>
              </a:buClr>
              <a:buSzPts val="2400"/>
              <a:buFont typeface="Proxima Nova"/>
              <a:buChar char="●"/>
            </a:pPr>
            <a:endParaRPr lang="en-US" sz="2400" dirty="0">
              <a:solidFill>
                <a:srgbClr val="002855"/>
              </a:solidFill>
              <a:latin typeface="Proxima Nova"/>
              <a:ea typeface="Proxima Nova"/>
              <a:cs typeface="Proxima Nova"/>
            </a:endParaRPr>
          </a:p>
        </p:txBody>
      </p:sp>
      <p:pic>
        <p:nvPicPr>
          <p:cNvPr id="109" name="Google Shape;109;p1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5" name="Google Shape;108;p16">
            <a:extLst>
              <a:ext uri="{FF2B5EF4-FFF2-40B4-BE49-F238E27FC236}">
                <a16:creationId xmlns:a16="http://schemas.microsoft.com/office/drawing/2014/main" id="{E49E3546-3240-4947-9421-F58B4151CA3E}"/>
              </a:ext>
            </a:extLst>
          </p:cNvPr>
          <p:cNvSpPr txBox="1"/>
          <p:nvPr/>
        </p:nvSpPr>
        <p:spPr>
          <a:xfrm>
            <a:off x="814016" y="662515"/>
            <a:ext cx="10579907" cy="4914939"/>
          </a:xfrm>
          <a:prstGeom prst="rect">
            <a:avLst/>
          </a:prstGeom>
          <a:noFill/>
          <a:ln>
            <a:noFill/>
          </a:ln>
        </p:spPr>
        <p:txBody>
          <a:bodyPr spcFirstLastPara="1" wrap="square" lIns="91425" tIns="45700" rIns="91425" bIns="45700" anchor="t" anchorCtr="0">
            <a:noAutofit/>
          </a:bodyPr>
          <a:lstStyle/>
          <a:p>
            <a:pPr marL="76200">
              <a:spcBef>
                <a:spcPts val="2500"/>
              </a:spcBef>
              <a:buClr>
                <a:srgbClr val="002855"/>
              </a:buClr>
              <a:buSzPts val="2400"/>
            </a:pPr>
            <a:endParaRPr lang="en-US" sz="2300" dirty="0">
              <a:solidFill>
                <a:srgbClr val="002855"/>
              </a:solidFill>
              <a:ea typeface="Proxima Nova"/>
            </a:endParaRPr>
          </a:p>
          <a:p>
            <a:pPr marL="457200" lvl="1" indent="-381000">
              <a:spcBef>
                <a:spcPts val="2500"/>
              </a:spcBef>
              <a:buClr>
                <a:srgbClr val="002855"/>
              </a:buClr>
              <a:buSzPts val="2400"/>
              <a:buFont typeface="Proxima Nova"/>
              <a:buChar char="●"/>
            </a:pPr>
            <a:r>
              <a:rPr lang="en-US" sz="2300" dirty="0">
                <a:solidFill>
                  <a:srgbClr val="002855"/>
                </a:solidFill>
                <a:latin typeface="Proxima Nova"/>
              </a:rPr>
              <a:t>The virus spreads via respiratory droplets which are made anytime a person breathes, coughs, sneezes, or speaks.</a:t>
            </a:r>
            <a:endParaRPr lang="en-US" sz="2300">
              <a:solidFill>
                <a:srgbClr val="002855"/>
              </a:solidFill>
              <a:latin typeface="Proxima Nova"/>
            </a:endParaRPr>
          </a:p>
          <a:p>
            <a:pPr marL="457200" lvl="1" indent="-381000">
              <a:spcBef>
                <a:spcPts val="2500"/>
              </a:spcBef>
              <a:buClr>
                <a:srgbClr val="002855"/>
              </a:buClr>
              <a:buSzPts val="2400"/>
              <a:buFont typeface="Proxima Nova"/>
              <a:buChar char="●"/>
            </a:pPr>
            <a:r>
              <a:rPr lang="en-US" sz="2300" b="1" dirty="0">
                <a:solidFill>
                  <a:srgbClr val="002855"/>
                </a:solidFill>
                <a:latin typeface="Proxima Nova"/>
              </a:rPr>
              <a:t>Prevention:</a:t>
            </a:r>
            <a:r>
              <a:rPr lang="en-US" sz="2300" dirty="0">
                <a:solidFill>
                  <a:srgbClr val="002855"/>
                </a:solidFill>
                <a:latin typeface="Proxima Nova"/>
              </a:rPr>
              <a:t> hand washing, mask wearing, physical distancing, regular COVID testing, and symptom monitoring</a:t>
            </a:r>
          </a:p>
        </p:txBody>
      </p:sp>
      <p:pic>
        <p:nvPicPr>
          <p:cNvPr id="6" name="Picture 6" descr="Icon&#10;&#10;Description automatically generated">
            <a:extLst>
              <a:ext uri="{FF2B5EF4-FFF2-40B4-BE49-F238E27FC236}">
                <a16:creationId xmlns:a16="http://schemas.microsoft.com/office/drawing/2014/main" id="{C0544B44-5EC8-49D3-8B8F-153DE5C9D8B9}"/>
              </a:ext>
            </a:extLst>
          </p:cNvPr>
          <p:cNvPicPr>
            <a:picLocks noChangeAspect="1"/>
          </p:cNvPicPr>
          <p:nvPr/>
        </p:nvPicPr>
        <p:blipFill>
          <a:blip r:embed="rId8"/>
          <a:stretch>
            <a:fillRect/>
          </a:stretch>
        </p:blipFill>
        <p:spPr>
          <a:xfrm>
            <a:off x="8841126" y="3716996"/>
            <a:ext cx="2436881" cy="2306982"/>
          </a:xfrm>
          <a:prstGeom prst="rect">
            <a:avLst/>
          </a:prstGeom>
        </p:spPr>
      </p:pic>
      <p:pic>
        <p:nvPicPr>
          <p:cNvPr id="2" name="Picture 2" descr="Icon&#10;&#10;Description automatically generated">
            <a:extLst>
              <a:ext uri="{FF2B5EF4-FFF2-40B4-BE49-F238E27FC236}">
                <a16:creationId xmlns:a16="http://schemas.microsoft.com/office/drawing/2014/main" id="{CC90F2ED-F6E2-4ACE-A49C-8BCA7DCBE810}"/>
              </a:ext>
            </a:extLst>
          </p:cNvPr>
          <p:cNvPicPr>
            <a:picLocks noChangeAspect="1"/>
          </p:cNvPicPr>
          <p:nvPr/>
        </p:nvPicPr>
        <p:blipFill>
          <a:blip r:embed="rId9"/>
          <a:stretch>
            <a:fillRect/>
          </a:stretch>
        </p:blipFill>
        <p:spPr>
          <a:xfrm>
            <a:off x="813759" y="3713196"/>
            <a:ext cx="2556295" cy="2479607"/>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9C0A9B65-99D6-4D0F-B954-60C2DF6FB65F}"/>
              </a:ext>
            </a:extLst>
          </p:cNvPr>
          <p:cNvPicPr>
            <a:picLocks noChangeAspect="1"/>
          </p:cNvPicPr>
          <p:nvPr/>
        </p:nvPicPr>
        <p:blipFill>
          <a:blip r:embed="rId10"/>
          <a:stretch>
            <a:fillRect/>
          </a:stretch>
        </p:blipFill>
        <p:spPr>
          <a:xfrm>
            <a:off x="3904890" y="3528420"/>
            <a:ext cx="4080294" cy="3438631"/>
          </a:xfrm>
          <a:prstGeom prst="rect">
            <a:avLst/>
          </a:prstGeom>
        </p:spPr>
      </p:pic>
      <p:pic>
        <p:nvPicPr>
          <p:cNvPr id="3" name="Audio 2">
            <a:hlinkClick r:id="" action="ppaction://media"/>
            <a:extLst>
              <a:ext uri="{FF2B5EF4-FFF2-40B4-BE49-F238E27FC236}">
                <a16:creationId xmlns:a16="http://schemas.microsoft.com/office/drawing/2014/main" id="{7CE287C2-1153-5B45-8876-B8B335A007D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78343837"/>
      </p:ext>
    </p:extLst>
  </p:cSld>
  <p:clrMapOvr>
    <a:masterClrMapping/>
  </p:clrMapOvr>
  <mc:AlternateContent xmlns:mc="http://schemas.openxmlformats.org/markup-compatibility/2006" xmlns:p14="http://schemas.microsoft.com/office/powerpoint/2010/main">
    <mc:Choice Requires="p14">
      <p:transition spd="slow" p14:dur="2000" advTm="39778"/>
    </mc:Choice>
    <mc:Fallback xmlns="">
      <p:transition spd="slow" advTm="3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p:nvPr/>
        </p:nvSpPr>
        <p:spPr>
          <a:xfrm>
            <a:off x="1057345" y="576379"/>
            <a:ext cx="10076700"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How COVID-19 Vaccines Work</a:t>
            </a:r>
            <a:endParaRPr lang="en-US"/>
          </a:p>
        </p:txBody>
      </p:sp>
      <p:pic>
        <p:nvPicPr>
          <p:cNvPr id="89" name="Google Shape;89;p13"/>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graphicFrame>
        <p:nvGraphicFramePr>
          <p:cNvPr id="2" name="Diagram 2">
            <a:extLst>
              <a:ext uri="{FF2B5EF4-FFF2-40B4-BE49-F238E27FC236}">
                <a16:creationId xmlns:a16="http://schemas.microsoft.com/office/drawing/2014/main" id="{22BD23E1-5F08-44BC-A8BD-35487697E764}"/>
              </a:ext>
            </a:extLst>
          </p:cNvPr>
          <p:cNvGraphicFramePr/>
          <p:nvPr>
            <p:extLst>
              <p:ext uri="{D42A27DB-BD31-4B8C-83A1-F6EECF244321}">
                <p14:modId xmlns:p14="http://schemas.microsoft.com/office/powerpoint/2010/main" val="1610895288"/>
              </p:ext>
            </p:extLst>
          </p:nvPr>
        </p:nvGraphicFramePr>
        <p:xfrm>
          <a:off x="1145320" y="397500"/>
          <a:ext cx="9903448" cy="51505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16">
            <a:extLst>
              <a:ext uri="{FF2B5EF4-FFF2-40B4-BE49-F238E27FC236}">
                <a16:creationId xmlns:a16="http://schemas.microsoft.com/office/drawing/2014/main" id="{A3C7A746-1020-4EB8-B2C1-D5DC47F713BD}"/>
              </a:ext>
            </a:extLst>
          </p:cNvPr>
          <p:cNvPicPr>
            <a:picLocks noChangeAspect="1"/>
          </p:cNvPicPr>
          <p:nvPr/>
        </p:nvPicPr>
        <p:blipFill>
          <a:blip r:embed="rId12"/>
          <a:stretch>
            <a:fillRect/>
          </a:stretch>
        </p:blipFill>
        <p:spPr>
          <a:xfrm>
            <a:off x="4403558" y="4101921"/>
            <a:ext cx="3374857" cy="2754921"/>
          </a:xfrm>
          <a:prstGeom prst="rect">
            <a:avLst/>
          </a:prstGeom>
        </p:spPr>
      </p:pic>
      <p:pic>
        <p:nvPicPr>
          <p:cNvPr id="3" name="Audio 2">
            <a:hlinkClick r:id="" action="ppaction://media"/>
            <a:extLst>
              <a:ext uri="{FF2B5EF4-FFF2-40B4-BE49-F238E27FC236}">
                <a16:creationId xmlns:a16="http://schemas.microsoft.com/office/drawing/2014/main" id="{26560B27-B521-4744-9618-BE4709FBFCE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89"/>
    </mc:Choice>
    <mc:Fallback xmlns="">
      <p:transition spd="slow" advTm="4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0"/>
          <p:cNvSpPr txBox="1"/>
          <p:nvPr/>
        </p:nvSpPr>
        <p:spPr>
          <a:xfrm>
            <a:off x="867703" y="345503"/>
            <a:ext cx="10437105" cy="5702700"/>
          </a:xfrm>
          <a:prstGeom prst="rect">
            <a:avLst/>
          </a:prstGeom>
          <a:noFill/>
          <a:ln>
            <a:noFill/>
          </a:ln>
        </p:spPr>
        <p:txBody>
          <a:bodyPr spcFirstLastPara="1" wrap="square" lIns="91425" tIns="45700" rIns="91425" bIns="45700" anchor="t" anchorCtr="0">
            <a:noAutofit/>
          </a:bodyPr>
          <a:lstStyle/>
          <a:p>
            <a:pPr algn="ctr"/>
            <a:r>
              <a:rPr lang="en-US" sz="4800" b="1" dirty="0">
                <a:solidFill>
                  <a:srgbClr val="481268"/>
                </a:solidFill>
                <a:latin typeface="Proxima Nova"/>
                <a:sym typeface="Proxima Nova"/>
              </a:rPr>
              <a:t>How COVID-19 Vaccines Work</a:t>
            </a:r>
            <a:endParaRPr lang="en-US" sz="4800"/>
          </a:p>
          <a:p>
            <a:pPr algn="ctr"/>
            <a:r>
              <a:rPr lang="en-US" sz="3200" b="1" dirty="0">
                <a:solidFill>
                  <a:schemeClr val="accent1"/>
                </a:solidFill>
                <a:latin typeface="Proxima Nova"/>
              </a:rPr>
              <a:t>Vaccines &amp; Your Immune System</a:t>
            </a:r>
            <a:endParaRPr lang="en-US" sz="3200" dirty="0">
              <a:solidFill>
                <a:schemeClr val="accent1"/>
              </a:solidFill>
            </a:endParaRPr>
          </a:p>
          <a:p>
            <a:pPr algn="ctr"/>
            <a:endParaRPr lang="en-US" sz="1500" b="1" dirty="0">
              <a:solidFill>
                <a:schemeClr val="accent1"/>
              </a:solidFill>
              <a:latin typeface="Proxima Nova"/>
            </a:endParaRPr>
          </a:p>
          <a:p>
            <a:pPr marL="342900" indent="-342900">
              <a:buChar char="•"/>
            </a:pPr>
            <a:r>
              <a:rPr lang="en-US" sz="2200" b="1" dirty="0">
                <a:solidFill>
                  <a:srgbClr val="002855"/>
                </a:solidFill>
                <a:latin typeface="Proxima Nova"/>
              </a:rPr>
              <a:t>Immune System:</a:t>
            </a:r>
            <a:r>
              <a:rPr lang="en-US" sz="2200" dirty="0">
                <a:solidFill>
                  <a:srgbClr val="002855"/>
                </a:solidFill>
                <a:latin typeface="Proxima Nova"/>
              </a:rPr>
              <a:t> Superhero cells and molecules in your body that protect you from getting sick.</a:t>
            </a:r>
            <a:endParaRPr lang="en-US" sz="2200" baseline="30000" dirty="0">
              <a:solidFill>
                <a:srgbClr val="002855"/>
              </a:solidFill>
              <a:latin typeface="Proxima Nova"/>
            </a:endParaRPr>
          </a:p>
          <a:p>
            <a:pPr marL="342900" indent="-342900">
              <a:buChar char="•"/>
            </a:pPr>
            <a:endParaRPr lang="en-US" sz="2200" dirty="0">
              <a:solidFill>
                <a:srgbClr val="002855"/>
              </a:solidFill>
              <a:latin typeface="Proxima Nova"/>
            </a:endParaRPr>
          </a:p>
          <a:p>
            <a:pPr marL="342900" indent="-342900">
              <a:buChar char="•"/>
            </a:pPr>
            <a:r>
              <a:rPr lang="en-US" sz="2200" b="1" dirty="0">
                <a:solidFill>
                  <a:srgbClr val="002855"/>
                </a:solidFill>
                <a:latin typeface="Proxima Nova"/>
              </a:rPr>
              <a:t>Vaccines: </a:t>
            </a:r>
            <a:r>
              <a:rPr lang="en-US" sz="2200" dirty="0">
                <a:solidFill>
                  <a:srgbClr val="002855"/>
                </a:solidFill>
                <a:latin typeface="Proxima Nova"/>
              </a:rPr>
              <a:t>Train your immune cells to recognize the germs that make you sick.</a:t>
            </a:r>
          </a:p>
          <a:p>
            <a:pPr marL="342900" indent="-342900">
              <a:buChar char="•"/>
            </a:pPr>
            <a:endParaRPr lang="en-US" sz="2200" dirty="0">
              <a:solidFill>
                <a:srgbClr val="002855"/>
              </a:solidFill>
              <a:latin typeface="Proxima Nova"/>
            </a:endParaRPr>
          </a:p>
          <a:p>
            <a:pPr algn="ctr"/>
            <a:r>
              <a:rPr lang="en-US" sz="2200" b="1" dirty="0">
                <a:solidFill>
                  <a:srgbClr val="002855"/>
                </a:solidFill>
                <a:latin typeface="Proxima Nova"/>
              </a:rPr>
              <a:t>After you are vaccinated, your immune cells are ready to fight the germs away!</a:t>
            </a:r>
          </a:p>
          <a:p>
            <a:pPr marL="342900" indent="-342900">
              <a:buChar char="•"/>
            </a:pPr>
            <a:endParaRPr lang="en-US" sz="2200" dirty="0">
              <a:solidFill>
                <a:srgbClr val="002855"/>
              </a:solidFill>
              <a:latin typeface="Proxima Nova"/>
            </a:endParaRPr>
          </a:p>
          <a:p>
            <a:pPr marL="342900" indent="-342900">
              <a:buChar char="•"/>
            </a:pPr>
            <a:endParaRPr lang="en-US" sz="2200" dirty="0">
              <a:solidFill>
                <a:srgbClr val="002855"/>
              </a:solidFill>
              <a:latin typeface="Proxima Nova"/>
            </a:endParaRPr>
          </a:p>
          <a:p>
            <a:pPr marL="342900" indent="-342900">
              <a:buChar char="•"/>
            </a:pPr>
            <a:endParaRPr lang="en-US" sz="2200" dirty="0">
              <a:solidFill>
                <a:srgbClr val="002855"/>
              </a:solidFill>
              <a:latin typeface="Proxima Nova"/>
            </a:endParaRPr>
          </a:p>
          <a:p>
            <a:pPr marL="342900" indent="-342900">
              <a:buChar char="•"/>
            </a:pPr>
            <a:endParaRPr lang="en-US" sz="2200" dirty="0">
              <a:solidFill>
                <a:srgbClr val="002855"/>
              </a:solidFill>
              <a:latin typeface="Proxima Nova"/>
            </a:endParaRPr>
          </a:p>
          <a:p>
            <a:pPr marL="342900" indent="-342900">
              <a:buChar char="•"/>
            </a:pPr>
            <a:endParaRPr lang="en-US" sz="2200" dirty="0">
              <a:solidFill>
                <a:srgbClr val="002855"/>
              </a:solidFill>
              <a:latin typeface="Proxima Nova"/>
            </a:endParaRPr>
          </a:p>
          <a:p>
            <a:pPr marL="342900" indent="-342900">
              <a:buChar char="•"/>
            </a:pPr>
            <a:endParaRPr lang="en-US" sz="22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p:txBody>
      </p:sp>
      <p:pic>
        <p:nvPicPr>
          <p:cNvPr id="136" name="Google Shape;136;p20"/>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2" name="Picture 3" descr="A picture containing text, queen, decorated&#10;&#10;Description automatically generated">
            <a:extLst>
              <a:ext uri="{FF2B5EF4-FFF2-40B4-BE49-F238E27FC236}">
                <a16:creationId xmlns:a16="http://schemas.microsoft.com/office/drawing/2014/main" id="{792B68CC-2A2A-47A5-97D9-EE1F71692C3B}"/>
              </a:ext>
            </a:extLst>
          </p:cNvPr>
          <p:cNvPicPr>
            <a:picLocks noChangeAspect="1"/>
          </p:cNvPicPr>
          <p:nvPr/>
        </p:nvPicPr>
        <p:blipFill>
          <a:blip r:embed="rId8"/>
          <a:stretch>
            <a:fillRect/>
          </a:stretch>
        </p:blipFill>
        <p:spPr>
          <a:xfrm>
            <a:off x="1676400" y="4326014"/>
            <a:ext cx="2743200" cy="2317898"/>
          </a:xfrm>
          <a:prstGeom prst="rect">
            <a:avLst/>
          </a:prstGeom>
        </p:spPr>
      </p:pic>
      <p:pic>
        <p:nvPicPr>
          <p:cNvPr id="6" name="Picture 6" descr="A picture containing text, graffiti, vector graphics&#10;&#10;Description automatically generated">
            <a:extLst>
              <a:ext uri="{FF2B5EF4-FFF2-40B4-BE49-F238E27FC236}">
                <a16:creationId xmlns:a16="http://schemas.microsoft.com/office/drawing/2014/main" id="{AAB091F0-384C-4ECF-AD5C-C3623AD23664}"/>
              </a:ext>
            </a:extLst>
          </p:cNvPr>
          <p:cNvPicPr>
            <a:picLocks noChangeAspect="1"/>
          </p:cNvPicPr>
          <p:nvPr/>
        </p:nvPicPr>
        <p:blipFill rotWithShape="1">
          <a:blip r:embed="rId9"/>
          <a:srcRect l="-685" r="1370" b="6822"/>
          <a:stretch/>
        </p:blipFill>
        <p:spPr>
          <a:xfrm>
            <a:off x="7946122" y="4290470"/>
            <a:ext cx="2081869" cy="2386767"/>
          </a:xfrm>
          <a:prstGeom prst="rect">
            <a:avLst/>
          </a:prstGeom>
        </p:spPr>
      </p:pic>
      <p:pic>
        <p:nvPicPr>
          <p:cNvPr id="7" name="Picture 7" descr="A picture containing shape&#10;&#10;Description automatically generated">
            <a:extLst>
              <a:ext uri="{FF2B5EF4-FFF2-40B4-BE49-F238E27FC236}">
                <a16:creationId xmlns:a16="http://schemas.microsoft.com/office/drawing/2014/main" id="{6AE80EB5-3749-4384-BE5A-51358B4C0292}"/>
              </a:ext>
            </a:extLst>
          </p:cNvPr>
          <p:cNvPicPr>
            <a:picLocks noChangeAspect="1"/>
          </p:cNvPicPr>
          <p:nvPr/>
        </p:nvPicPr>
        <p:blipFill rotWithShape="1">
          <a:blip r:embed="rId10"/>
          <a:srcRect r="685" b="3025"/>
          <a:stretch/>
        </p:blipFill>
        <p:spPr>
          <a:xfrm>
            <a:off x="5055079" y="4293397"/>
            <a:ext cx="2081863" cy="2394708"/>
          </a:xfrm>
          <a:prstGeom prst="rect">
            <a:avLst/>
          </a:prstGeom>
        </p:spPr>
      </p:pic>
      <p:pic>
        <p:nvPicPr>
          <p:cNvPr id="3" name="Audio 2">
            <a:hlinkClick r:id="" action="ppaction://media"/>
            <a:extLst>
              <a:ext uri="{FF2B5EF4-FFF2-40B4-BE49-F238E27FC236}">
                <a16:creationId xmlns:a16="http://schemas.microsoft.com/office/drawing/2014/main" id="{F7D9A550-2395-3047-A373-CD87AD7617B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6050563"/>
      </p:ext>
    </p:extLst>
  </p:cSld>
  <p:clrMapOvr>
    <a:masterClrMapping/>
  </p:clrMapOvr>
  <mc:AlternateContent xmlns:mc="http://schemas.openxmlformats.org/markup-compatibility/2006" xmlns:p14="http://schemas.microsoft.com/office/powerpoint/2010/main">
    <mc:Choice Requires="p14">
      <p:transition spd="slow" p14:dur="2000" advTm="53814"/>
    </mc:Choice>
    <mc:Fallback xmlns="">
      <p:transition spd="slow" advTm="5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34"/>
        <p:cNvGrpSpPr/>
        <p:nvPr/>
      </p:nvGrpSpPr>
      <p:grpSpPr>
        <a:xfrm>
          <a:off x="0" y="0"/>
          <a:ext cx="0" cy="0"/>
          <a:chOff x="0" y="0"/>
          <a:chExt cx="0" cy="0"/>
        </a:xfrm>
      </p:grpSpPr>
      <p:pic>
        <p:nvPicPr>
          <p:cNvPr id="2" name="Picture 3" descr="A picture containing circle&#10;&#10;Description automatically generated">
            <a:extLst>
              <a:ext uri="{FF2B5EF4-FFF2-40B4-BE49-F238E27FC236}">
                <a16:creationId xmlns:a16="http://schemas.microsoft.com/office/drawing/2014/main" id="{2A284F34-A5AC-494F-9A0F-F432FA7B687F}"/>
              </a:ext>
            </a:extLst>
          </p:cNvPr>
          <p:cNvPicPr>
            <a:picLocks noChangeAspect="1"/>
          </p:cNvPicPr>
          <p:nvPr/>
        </p:nvPicPr>
        <p:blipFill>
          <a:blip r:embed="rId7"/>
          <a:stretch>
            <a:fillRect/>
          </a:stretch>
        </p:blipFill>
        <p:spPr>
          <a:xfrm>
            <a:off x="710594" y="3997044"/>
            <a:ext cx="2700437" cy="2304146"/>
          </a:xfrm>
          <a:prstGeom prst="rect">
            <a:avLst/>
          </a:prstGeom>
        </p:spPr>
      </p:pic>
      <p:sp>
        <p:nvSpPr>
          <p:cNvPr id="135" name="Google Shape;135;p20"/>
          <p:cNvSpPr txBox="1"/>
          <p:nvPr/>
        </p:nvSpPr>
        <p:spPr>
          <a:xfrm>
            <a:off x="1112118" y="144220"/>
            <a:ext cx="10437105" cy="5702700"/>
          </a:xfrm>
          <a:prstGeom prst="rect">
            <a:avLst/>
          </a:prstGeom>
          <a:noFill/>
          <a:ln>
            <a:noFill/>
          </a:ln>
        </p:spPr>
        <p:txBody>
          <a:bodyPr spcFirstLastPara="1" wrap="square" lIns="91425" tIns="45700" rIns="91425" bIns="45700" anchor="t" anchorCtr="0">
            <a:noAutofit/>
          </a:bodyPr>
          <a:lstStyle/>
          <a:p>
            <a:pPr algn="ctr"/>
            <a:r>
              <a:rPr lang="en-US" sz="4800" b="1" dirty="0">
                <a:solidFill>
                  <a:srgbClr val="481268"/>
                </a:solidFill>
                <a:latin typeface="Proxima Nova"/>
              </a:rPr>
              <a:t>How COVID-19 Vaccines Work</a:t>
            </a:r>
            <a:endParaRPr lang="en-US" sz="4800"/>
          </a:p>
          <a:p>
            <a:pPr algn="ctr"/>
            <a:r>
              <a:rPr lang="en-US" sz="3200" b="1" dirty="0">
                <a:solidFill>
                  <a:schemeClr val="accent1"/>
                </a:solidFill>
                <a:latin typeface="Proxima Nova"/>
              </a:rPr>
              <a:t>Vaccines &amp; Your Immune System</a:t>
            </a:r>
            <a:endParaRPr lang="en-US" sz="3200">
              <a:solidFill>
                <a:schemeClr val="accent1"/>
              </a:solidFill>
            </a:endParaRPr>
          </a:p>
          <a:p>
            <a:endParaRPr lang="en-US" sz="2200" b="1" dirty="0">
              <a:solidFill>
                <a:schemeClr val="accent1">
                  <a:lumMod val="50000"/>
                </a:schemeClr>
              </a:solidFill>
              <a:latin typeface="Proxima Nova"/>
            </a:endParaRPr>
          </a:p>
          <a:p>
            <a:endParaRPr lang="en-US" sz="2200" b="1" dirty="0">
              <a:solidFill>
                <a:schemeClr val="accent1">
                  <a:lumMod val="50000"/>
                </a:schemeClr>
              </a:solidFill>
              <a:latin typeface="Proxima Nova"/>
            </a:endParaRPr>
          </a:p>
          <a:p>
            <a:endParaRPr lang="en-US" sz="2200" b="1" dirty="0">
              <a:solidFill>
                <a:schemeClr val="accent1">
                  <a:lumMod val="50000"/>
                </a:schemeClr>
              </a:solidFill>
              <a:latin typeface="Proxima Nova"/>
            </a:endParaRPr>
          </a:p>
          <a:p>
            <a:endParaRPr lang="en-US" sz="2200" b="1" dirty="0">
              <a:solidFill>
                <a:schemeClr val="accent1">
                  <a:lumMod val="50000"/>
                </a:schemeClr>
              </a:solidFill>
              <a:latin typeface="Proxima Nova"/>
            </a:endParaRPr>
          </a:p>
          <a:p>
            <a:pPr marL="342900" indent="-342900">
              <a:buChar char="•"/>
            </a:pPr>
            <a:endParaRPr lang="en-US" sz="2200" dirty="0">
              <a:solidFill>
                <a:schemeClr val="accent1">
                  <a:lumMod val="50000"/>
                </a:schemeClr>
              </a:solidFill>
              <a:latin typeface="Proxima Nova"/>
            </a:endParaRPr>
          </a:p>
          <a:p>
            <a:pPr marL="342900" indent="-342900">
              <a:buChar char="•"/>
            </a:pPr>
            <a:endParaRPr lang="en-US" sz="2200" dirty="0">
              <a:solidFill>
                <a:schemeClr val="accent1">
                  <a:lumMod val="50000"/>
                </a:schemeClr>
              </a:solidFill>
              <a:latin typeface="Proxima Nova"/>
            </a:endParaRPr>
          </a:p>
          <a:p>
            <a:pPr marL="342900" indent="-342900">
              <a:spcBef>
                <a:spcPts val="1000"/>
              </a:spcBef>
              <a:buFont typeface="Arial,Sans-Serif"/>
              <a:buChar char="•"/>
            </a:pPr>
            <a:endParaRPr lang="en-US" sz="2000" dirty="0">
              <a:solidFill>
                <a:srgbClr val="002855"/>
              </a:solidFill>
            </a:endParaRPr>
          </a:p>
          <a:p>
            <a:pPr marL="342900" indent="-342900">
              <a:spcBef>
                <a:spcPts val="1000"/>
              </a:spcBef>
              <a:buChar char="•"/>
            </a:pPr>
            <a:endParaRPr lang="en-US" sz="2000" dirty="0">
              <a:solidFill>
                <a:srgbClr val="002855"/>
              </a:solidFill>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p:txBody>
      </p:sp>
      <p:pic>
        <p:nvPicPr>
          <p:cNvPr id="136" name="Google Shape;136;p20"/>
          <p:cNvPicPr preferRelativeResize="0"/>
          <p:nvPr/>
        </p:nvPicPr>
        <p:blipFill rotWithShape="1">
          <a:blip r:embed="rId8">
            <a:alphaModFix/>
          </a:blip>
          <a:srcRect l="20231" r="20385"/>
          <a:stretch/>
        </p:blipFill>
        <p:spPr>
          <a:xfrm>
            <a:off x="10144750" y="5929800"/>
            <a:ext cx="1951249" cy="876200"/>
          </a:xfrm>
          <a:prstGeom prst="rect">
            <a:avLst/>
          </a:prstGeom>
          <a:noFill/>
          <a:ln>
            <a:noFill/>
          </a:ln>
        </p:spPr>
      </p:pic>
      <p:pic>
        <p:nvPicPr>
          <p:cNvPr id="3" name="Picture 3" descr="Shape, sunburst chart&#10;&#10;Description automatically generated">
            <a:extLst>
              <a:ext uri="{FF2B5EF4-FFF2-40B4-BE49-F238E27FC236}">
                <a16:creationId xmlns:a16="http://schemas.microsoft.com/office/drawing/2014/main" id="{12960A14-3F11-4D91-95EA-17C62A4572F8}"/>
              </a:ext>
            </a:extLst>
          </p:cNvPr>
          <p:cNvPicPr>
            <a:picLocks noChangeAspect="1"/>
          </p:cNvPicPr>
          <p:nvPr/>
        </p:nvPicPr>
        <p:blipFill>
          <a:blip r:embed="rId9"/>
          <a:stretch>
            <a:fillRect/>
          </a:stretch>
        </p:blipFill>
        <p:spPr>
          <a:xfrm>
            <a:off x="9555192" y="4681368"/>
            <a:ext cx="2642559" cy="216790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69B30EBF-2EF3-451B-A613-867FF55C1D95}"/>
              </a:ext>
            </a:extLst>
          </p:cNvPr>
          <p:cNvPicPr>
            <a:picLocks noChangeAspect="1"/>
          </p:cNvPicPr>
          <p:nvPr/>
        </p:nvPicPr>
        <p:blipFill>
          <a:blip r:embed="rId10"/>
          <a:stretch>
            <a:fillRect/>
          </a:stretch>
        </p:blipFill>
        <p:spPr>
          <a:xfrm>
            <a:off x="641232" y="1608215"/>
            <a:ext cx="2771955" cy="2307728"/>
          </a:xfrm>
          <a:prstGeom prst="rect">
            <a:avLst/>
          </a:prstGeom>
        </p:spPr>
      </p:pic>
      <p:sp>
        <p:nvSpPr>
          <p:cNvPr id="8" name="Google Shape;135;p20">
            <a:extLst>
              <a:ext uri="{FF2B5EF4-FFF2-40B4-BE49-F238E27FC236}">
                <a16:creationId xmlns:a16="http://schemas.microsoft.com/office/drawing/2014/main" id="{66214285-0E80-41C3-A864-8FBCD799CE55}"/>
              </a:ext>
            </a:extLst>
          </p:cNvPr>
          <p:cNvSpPr txBox="1"/>
          <p:nvPr/>
        </p:nvSpPr>
        <p:spPr>
          <a:xfrm>
            <a:off x="3400199" y="-528601"/>
            <a:ext cx="8287587" cy="4642527"/>
          </a:xfrm>
          <a:prstGeom prst="rect">
            <a:avLst/>
          </a:prstGeom>
          <a:noFill/>
          <a:ln>
            <a:noFill/>
          </a:ln>
        </p:spPr>
        <p:txBody>
          <a:bodyPr spcFirstLastPara="1" wrap="square" lIns="91425" tIns="45700" rIns="91425" bIns="45700" anchor="t" anchorCtr="0">
            <a:noAutofit/>
          </a:bodyPr>
          <a:lstStyle/>
          <a:p>
            <a:pPr algn="ctr"/>
            <a:endParaRPr lang="en-US" sz="5000" b="1" dirty="0">
              <a:solidFill>
                <a:srgbClr val="481268"/>
              </a:solidFill>
              <a:latin typeface="Proxima Nova"/>
            </a:endParaRPr>
          </a:p>
          <a:p>
            <a:endParaRPr lang="en-US" sz="2200" b="1" dirty="0">
              <a:solidFill>
                <a:schemeClr val="accent1">
                  <a:lumMod val="50000"/>
                </a:schemeClr>
              </a:solidFill>
              <a:latin typeface="Proxima Nova"/>
            </a:endParaRPr>
          </a:p>
          <a:p>
            <a:endParaRPr lang="en-US" sz="2200" b="1" dirty="0">
              <a:solidFill>
                <a:schemeClr val="accent1">
                  <a:lumMod val="50000"/>
                </a:schemeClr>
              </a:solidFill>
              <a:latin typeface="Proxima Nova"/>
            </a:endParaRPr>
          </a:p>
          <a:p>
            <a:endParaRPr lang="en-US" sz="2200" b="1" dirty="0">
              <a:solidFill>
                <a:schemeClr val="accent1">
                  <a:lumMod val="50000"/>
                </a:schemeClr>
              </a:solidFill>
              <a:latin typeface="Proxima Nova"/>
            </a:endParaRPr>
          </a:p>
          <a:p>
            <a:endParaRPr lang="en-US" sz="2200" b="1" dirty="0">
              <a:solidFill>
                <a:schemeClr val="accent1">
                  <a:lumMod val="50000"/>
                </a:schemeClr>
              </a:solidFill>
              <a:latin typeface="Proxima Nova"/>
            </a:endParaRPr>
          </a:p>
          <a:p>
            <a:pPr marL="342900" indent="-342900">
              <a:buChar char="•"/>
            </a:pPr>
            <a:endParaRPr lang="en-US" sz="2200" dirty="0">
              <a:solidFill>
                <a:schemeClr val="accent1">
                  <a:lumMod val="50000"/>
                </a:schemeClr>
              </a:solidFill>
              <a:latin typeface="Proxima Nova"/>
            </a:endParaRPr>
          </a:p>
          <a:p>
            <a:pPr marL="342900" indent="-342900">
              <a:buChar char="•"/>
            </a:pPr>
            <a:r>
              <a:rPr lang="en-US" sz="2200" dirty="0">
                <a:solidFill>
                  <a:schemeClr val="accent1">
                    <a:lumMod val="50000"/>
                  </a:schemeClr>
                </a:solidFill>
                <a:latin typeface="Proxima Nova"/>
              </a:rPr>
              <a:t>Both types of vaccines give our cells instructions to make harmless spike proteins that mimic those found on coronavirus.</a:t>
            </a:r>
            <a:endParaRPr lang="en-US" sz="2200" baseline="30000" dirty="0">
              <a:solidFill>
                <a:schemeClr val="accent1">
                  <a:lumMod val="50000"/>
                </a:schemeClr>
              </a:solidFill>
              <a:latin typeface="Proxima Nova"/>
            </a:endParaRPr>
          </a:p>
          <a:p>
            <a:pPr marL="342900" indent="-342900">
              <a:buChar char="•"/>
            </a:pPr>
            <a:endParaRPr lang="en-US" sz="2200" dirty="0">
              <a:solidFill>
                <a:schemeClr val="accent1">
                  <a:lumMod val="50000"/>
                </a:schemeClr>
              </a:solidFill>
              <a:latin typeface="Proxima Nova"/>
            </a:endParaRPr>
          </a:p>
          <a:p>
            <a:pPr marL="342900" indent="-342900">
              <a:buChar char="•"/>
            </a:pPr>
            <a:r>
              <a:rPr lang="en-US" sz="2200" dirty="0">
                <a:solidFill>
                  <a:schemeClr val="accent1">
                    <a:lumMod val="50000"/>
                  </a:schemeClr>
                </a:solidFill>
                <a:latin typeface="Proxima Nova"/>
              </a:rPr>
              <a:t>Once cells are covered in spike proteins, antibodies (special virus-searchers) mark these infected cells.</a:t>
            </a:r>
            <a:endParaRPr lang="en-US" sz="2200" baseline="30000" dirty="0">
              <a:solidFill>
                <a:schemeClr val="accent1">
                  <a:lumMod val="50000"/>
                </a:schemeClr>
              </a:solidFill>
              <a:latin typeface="Proxima Nova"/>
            </a:endParaRPr>
          </a:p>
          <a:p>
            <a:pPr marL="342900" indent="-342900">
              <a:buChar char="•"/>
            </a:pPr>
            <a:endParaRPr lang="en-US" sz="2200" dirty="0">
              <a:solidFill>
                <a:schemeClr val="accent1">
                  <a:lumMod val="50000"/>
                </a:schemeClr>
              </a:solidFill>
              <a:latin typeface="Proxima Nova"/>
            </a:endParaRPr>
          </a:p>
          <a:p>
            <a:pPr marL="342900" indent="-342900">
              <a:buChar char="•"/>
            </a:pPr>
            <a:r>
              <a:rPr lang="en-US" sz="2200" dirty="0">
                <a:solidFill>
                  <a:schemeClr val="accent1">
                    <a:lumMod val="50000"/>
                  </a:schemeClr>
                </a:solidFill>
                <a:latin typeface="Proxima Nova"/>
              </a:rPr>
              <a:t>More immune cells come in as back-up to eliminate the marked, infected cells.</a:t>
            </a:r>
          </a:p>
          <a:p>
            <a:pPr marL="342900" indent="-342900">
              <a:buChar char="•"/>
            </a:pPr>
            <a:endParaRPr lang="en-US" sz="2200" dirty="0">
              <a:solidFill>
                <a:schemeClr val="accent1">
                  <a:lumMod val="50000"/>
                </a:schemeClr>
              </a:solidFill>
              <a:latin typeface="Proxima Nova"/>
            </a:endParaRPr>
          </a:p>
          <a:p>
            <a:pPr marL="342900" indent="-342900">
              <a:buChar char="•"/>
            </a:pPr>
            <a:r>
              <a:rPr lang="en-US" sz="2200" dirty="0">
                <a:solidFill>
                  <a:schemeClr val="accent1">
                    <a:lumMod val="50000"/>
                  </a:schemeClr>
                </a:solidFill>
                <a:latin typeface="Proxima Nova"/>
              </a:rPr>
              <a:t>Your immune system is now ready to fight the </a:t>
            </a:r>
          </a:p>
          <a:p>
            <a:r>
              <a:rPr lang="en-US" sz="2200" dirty="0">
                <a:solidFill>
                  <a:schemeClr val="accent1">
                    <a:lumMod val="50000"/>
                  </a:schemeClr>
                </a:solidFill>
                <a:latin typeface="Proxima Nova"/>
              </a:rPr>
              <a:t>     real coronavirus!</a:t>
            </a:r>
            <a:endParaRPr lang="en-US" dirty="0">
              <a:solidFill>
                <a:schemeClr val="accent1">
                  <a:lumMod val="50000"/>
                </a:schemeClr>
              </a:solidFill>
            </a:endParaRPr>
          </a:p>
          <a:p>
            <a:pPr marL="342900" indent="-342900">
              <a:buChar char="•"/>
            </a:pPr>
            <a:endParaRPr lang="en-US" sz="2200" dirty="0">
              <a:solidFill>
                <a:srgbClr val="203864"/>
              </a:solidFill>
              <a:latin typeface="Proxima Nova"/>
            </a:endParaRPr>
          </a:p>
          <a:p>
            <a:endParaRPr lang="en-US" sz="2200" dirty="0">
              <a:solidFill>
                <a:srgbClr val="203864"/>
              </a:solidFill>
              <a:latin typeface="Proxima Nova"/>
            </a:endParaRPr>
          </a:p>
          <a:p>
            <a:pPr algn="ctr"/>
            <a:endParaRPr lang="en-US" sz="1800" b="1" dirty="0">
              <a:solidFill>
                <a:srgbClr val="4472C4"/>
              </a:solidFill>
              <a:latin typeface="Proxima Nova"/>
            </a:endParaRPr>
          </a:p>
          <a:p>
            <a:pPr>
              <a:spcBef>
                <a:spcPts val="1000"/>
              </a:spcBef>
            </a:pPr>
            <a:endParaRPr lang="en-US" sz="2000" dirty="0">
              <a:solidFill>
                <a:srgbClr val="002855"/>
              </a:solidFill>
            </a:endParaRPr>
          </a:p>
          <a:p>
            <a:pPr>
              <a:spcBef>
                <a:spcPts val="1000"/>
              </a:spcBef>
            </a:pPr>
            <a:endParaRPr lang="en-US" sz="2000" dirty="0">
              <a:solidFill>
                <a:srgbClr val="002855"/>
              </a:solidFill>
            </a:endParaRPr>
          </a:p>
          <a:p>
            <a:pPr>
              <a:spcBef>
                <a:spcPts val="1000"/>
              </a:spcBef>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p:txBody>
      </p:sp>
      <p:sp>
        <p:nvSpPr>
          <p:cNvPr id="5" name="TextBox 4">
            <a:extLst>
              <a:ext uri="{FF2B5EF4-FFF2-40B4-BE49-F238E27FC236}">
                <a16:creationId xmlns:a16="http://schemas.microsoft.com/office/drawing/2014/main" id="{CACC21D0-0A51-490C-86AF-A2C484BA63FE}"/>
              </a:ext>
            </a:extLst>
          </p:cNvPr>
          <p:cNvSpPr txBox="1"/>
          <p:nvPr/>
        </p:nvSpPr>
        <p:spPr>
          <a:xfrm rot="-1320000">
            <a:off x="262834" y="18885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FF0000"/>
                </a:solidFill>
                <a:latin typeface="Proxima Nova"/>
              </a:rPr>
              <a:t>mRNA </a:t>
            </a:r>
          </a:p>
        </p:txBody>
      </p:sp>
      <p:sp>
        <p:nvSpPr>
          <p:cNvPr id="10" name="TextBox 9">
            <a:extLst>
              <a:ext uri="{FF2B5EF4-FFF2-40B4-BE49-F238E27FC236}">
                <a16:creationId xmlns:a16="http://schemas.microsoft.com/office/drawing/2014/main" id="{C41BFE96-591D-4F91-9B93-C815C5B390AF}"/>
              </a:ext>
            </a:extLst>
          </p:cNvPr>
          <p:cNvSpPr txBox="1"/>
          <p:nvPr/>
        </p:nvSpPr>
        <p:spPr>
          <a:xfrm rot="-1320000">
            <a:off x="262834" y="38101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FF0000"/>
                </a:solidFill>
                <a:latin typeface="Proxima Nova"/>
              </a:rPr>
              <a:t>Viral vector</a:t>
            </a:r>
          </a:p>
        </p:txBody>
      </p:sp>
      <p:sp>
        <p:nvSpPr>
          <p:cNvPr id="11" name="TextBox 10">
            <a:extLst>
              <a:ext uri="{FF2B5EF4-FFF2-40B4-BE49-F238E27FC236}">
                <a16:creationId xmlns:a16="http://schemas.microsoft.com/office/drawing/2014/main" id="{B09D3B6F-B72C-4684-80C3-27BE64C34464}"/>
              </a:ext>
            </a:extLst>
          </p:cNvPr>
          <p:cNvSpPr txBox="1"/>
          <p:nvPr/>
        </p:nvSpPr>
        <p:spPr>
          <a:xfrm>
            <a:off x="748747" y="14247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solidFill>
                  <a:srgbClr val="FF0000"/>
                </a:solidFill>
                <a:latin typeface="Proxima Nova"/>
              </a:rPr>
              <a:t>Vaccine Types</a:t>
            </a:r>
          </a:p>
        </p:txBody>
      </p:sp>
      <p:pic>
        <p:nvPicPr>
          <p:cNvPr id="7" name="Audio 6">
            <a:hlinkClick r:id="" action="ppaction://media"/>
            <a:extLst>
              <a:ext uri="{FF2B5EF4-FFF2-40B4-BE49-F238E27FC236}">
                <a16:creationId xmlns:a16="http://schemas.microsoft.com/office/drawing/2014/main" id="{15B95CEF-4747-654B-BCFF-F9C75A58D72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13860632"/>
      </p:ext>
    </p:extLst>
  </p:cSld>
  <p:clrMapOvr>
    <a:masterClrMapping/>
  </p:clrMapOvr>
  <mc:AlternateContent xmlns:mc="http://schemas.openxmlformats.org/markup-compatibility/2006" xmlns:p14="http://schemas.microsoft.com/office/powerpoint/2010/main">
    <mc:Choice Requires="p14">
      <p:transition spd="slow" p14:dur="2000" advTm="95700"/>
    </mc:Choice>
    <mc:Fallback xmlns="">
      <p:transition spd="slow" advTm="9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1"/>
        <p:cNvGrpSpPr/>
        <p:nvPr/>
      </p:nvGrpSpPr>
      <p:grpSpPr>
        <a:xfrm>
          <a:off x="0" y="0"/>
          <a:ext cx="0" cy="0"/>
          <a:chOff x="0" y="0"/>
          <a:chExt cx="0" cy="0"/>
        </a:xfrm>
      </p:grpSpPr>
      <p:sp>
        <p:nvSpPr>
          <p:cNvPr id="14" name="Flowchart: Connector 13">
            <a:extLst>
              <a:ext uri="{FF2B5EF4-FFF2-40B4-BE49-F238E27FC236}">
                <a16:creationId xmlns:a16="http://schemas.microsoft.com/office/drawing/2014/main" id="{828E2ACE-91DF-44C9-B609-28C7E892E2C3}"/>
              </a:ext>
            </a:extLst>
          </p:cNvPr>
          <p:cNvSpPr/>
          <p:nvPr/>
        </p:nvSpPr>
        <p:spPr>
          <a:xfrm>
            <a:off x="465365" y="982437"/>
            <a:ext cx="11619063" cy="5958491"/>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15"/>
          <p:cNvSpPr txBox="1"/>
          <p:nvPr/>
        </p:nvSpPr>
        <p:spPr>
          <a:xfrm>
            <a:off x="-249656" y="178907"/>
            <a:ext cx="12512378" cy="5702700"/>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sym typeface="Proxima Nova"/>
              </a:rPr>
              <a:t>Benefits of COVID-19 Vaccines</a:t>
            </a:r>
            <a:endParaRPr lang="en-US" dirty="0"/>
          </a:p>
          <a:p>
            <a:pPr marL="342900" indent="-342900">
              <a:spcBef>
                <a:spcPts val="2500"/>
              </a:spcBef>
              <a:buChar char="•"/>
            </a:pPr>
            <a:endParaRPr lang="en-US" sz="2500" dirty="0">
              <a:solidFill>
                <a:srgbClr val="002855"/>
              </a:solidFill>
              <a:ea typeface="Proxima Nova"/>
            </a:endParaRPr>
          </a:p>
          <a:p>
            <a:pPr marL="342900" indent="-342900">
              <a:spcBef>
                <a:spcPts val="2500"/>
              </a:spcBef>
              <a:buChar char="•"/>
            </a:pPr>
            <a:endParaRPr lang="en-US" sz="2500" dirty="0">
              <a:solidFill>
                <a:srgbClr val="002855"/>
              </a:solidFill>
              <a:latin typeface="Proxima Nova"/>
              <a:ea typeface="Proxima Nova"/>
            </a:endParaRPr>
          </a:p>
        </p:txBody>
      </p:sp>
      <p:sp>
        <p:nvSpPr>
          <p:cNvPr id="3" name="TextBox 2">
            <a:extLst>
              <a:ext uri="{FF2B5EF4-FFF2-40B4-BE49-F238E27FC236}">
                <a16:creationId xmlns:a16="http://schemas.microsoft.com/office/drawing/2014/main" id="{325123E3-E895-46D6-8910-31410BD75EC0}"/>
              </a:ext>
            </a:extLst>
          </p:cNvPr>
          <p:cNvSpPr txBox="1"/>
          <p:nvPr/>
        </p:nvSpPr>
        <p:spPr>
          <a:xfrm>
            <a:off x="1518249" y="199270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Proxima"/>
            </a:endParaRPr>
          </a:p>
        </p:txBody>
      </p:sp>
      <p:sp>
        <p:nvSpPr>
          <p:cNvPr id="2" name="Flowchart: Connector 1">
            <a:extLst>
              <a:ext uri="{FF2B5EF4-FFF2-40B4-BE49-F238E27FC236}">
                <a16:creationId xmlns:a16="http://schemas.microsoft.com/office/drawing/2014/main" id="{88F8E411-C20F-45BD-B880-B329CD605C4A}"/>
              </a:ext>
            </a:extLst>
          </p:cNvPr>
          <p:cNvSpPr/>
          <p:nvPr/>
        </p:nvSpPr>
        <p:spPr>
          <a:xfrm>
            <a:off x="465366" y="1295400"/>
            <a:ext cx="8611886" cy="5318959"/>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52E3177D-2BC6-4C9F-BDDF-7F8FA62BEE0A}"/>
              </a:ext>
            </a:extLst>
          </p:cNvPr>
          <p:cNvSpPr/>
          <p:nvPr/>
        </p:nvSpPr>
        <p:spPr>
          <a:xfrm>
            <a:off x="465365" y="2179865"/>
            <a:ext cx="5536672" cy="3468387"/>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734EDD-41BE-42A7-B8BA-E3B2947DA75B}"/>
              </a:ext>
            </a:extLst>
          </p:cNvPr>
          <p:cNvSpPr txBox="1"/>
          <p:nvPr/>
        </p:nvSpPr>
        <p:spPr>
          <a:xfrm>
            <a:off x="3812720" y="371747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solidFill>
                <a:latin typeface="Arial Black"/>
              </a:rPr>
              <a:t>Individual</a:t>
            </a:r>
          </a:p>
        </p:txBody>
      </p:sp>
      <p:sp>
        <p:nvSpPr>
          <p:cNvPr id="12" name="TextBox 11">
            <a:extLst>
              <a:ext uri="{FF2B5EF4-FFF2-40B4-BE49-F238E27FC236}">
                <a16:creationId xmlns:a16="http://schemas.microsoft.com/office/drawing/2014/main" id="{0E5D663B-7794-42FF-8C36-EC9668B3AF40}"/>
              </a:ext>
            </a:extLst>
          </p:cNvPr>
          <p:cNvSpPr txBox="1"/>
          <p:nvPr/>
        </p:nvSpPr>
        <p:spPr>
          <a:xfrm>
            <a:off x="6738256" y="369025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Arial Black"/>
              </a:rPr>
              <a:t>Community</a:t>
            </a:r>
          </a:p>
        </p:txBody>
      </p:sp>
      <p:pic>
        <p:nvPicPr>
          <p:cNvPr id="10" name="Google Shape;109;p16" descr="A picture containing text, clipart&#10;&#10;Description automatically generated">
            <a:extLst>
              <a:ext uri="{FF2B5EF4-FFF2-40B4-BE49-F238E27FC236}">
                <a16:creationId xmlns:a16="http://schemas.microsoft.com/office/drawing/2014/main" id="{3CB218AB-1A9D-4484-A57F-6777EDCD88D6}"/>
              </a:ext>
            </a:extLst>
          </p:cNvPr>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17" name="TextBox 16">
            <a:extLst>
              <a:ext uri="{FF2B5EF4-FFF2-40B4-BE49-F238E27FC236}">
                <a16:creationId xmlns:a16="http://schemas.microsoft.com/office/drawing/2014/main" id="{1F3E1908-5442-4CC6-8C88-88DD189EFC79}"/>
              </a:ext>
            </a:extLst>
          </p:cNvPr>
          <p:cNvSpPr txBox="1"/>
          <p:nvPr/>
        </p:nvSpPr>
        <p:spPr>
          <a:xfrm>
            <a:off x="9745434" y="369025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Arial Black"/>
              </a:rPr>
              <a:t>Population</a:t>
            </a:r>
          </a:p>
        </p:txBody>
      </p:sp>
      <p:sp>
        <p:nvSpPr>
          <p:cNvPr id="18" name="TextBox 17">
            <a:extLst>
              <a:ext uri="{FF2B5EF4-FFF2-40B4-BE49-F238E27FC236}">
                <a16:creationId xmlns:a16="http://schemas.microsoft.com/office/drawing/2014/main" id="{3726A83A-066F-441C-9C73-859950EFCE07}"/>
              </a:ext>
            </a:extLst>
          </p:cNvPr>
          <p:cNvSpPr txBox="1"/>
          <p:nvPr/>
        </p:nvSpPr>
        <p:spPr>
          <a:xfrm>
            <a:off x="832756" y="3254830"/>
            <a:ext cx="271598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dirty="0">
                <a:latin typeface="Calibri"/>
              </a:rPr>
              <a:t>Protects you from COVID-19 infection</a:t>
            </a:r>
          </a:p>
          <a:p>
            <a:pPr marL="342900" indent="-342900">
              <a:buChar char="•"/>
            </a:pPr>
            <a:r>
              <a:rPr lang="en-US" sz="2200" dirty="0">
                <a:latin typeface="Calibri"/>
              </a:rPr>
              <a:t>Protects you from becoming very sick</a:t>
            </a:r>
          </a:p>
        </p:txBody>
      </p:sp>
      <p:sp>
        <p:nvSpPr>
          <p:cNvPr id="20" name="TextBox 19">
            <a:extLst>
              <a:ext uri="{FF2B5EF4-FFF2-40B4-BE49-F238E27FC236}">
                <a16:creationId xmlns:a16="http://schemas.microsoft.com/office/drawing/2014/main" id="{5DF43883-35AD-48D2-9BAF-82BD3317666A}"/>
              </a:ext>
            </a:extLst>
          </p:cNvPr>
          <p:cNvSpPr txBox="1"/>
          <p:nvPr/>
        </p:nvSpPr>
        <p:spPr>
          <a:xfrm>
            <a:off x="5758541" y="2465615"/>
            <a:ext cx="27159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dirty="0">
                <a:latin typeface="Calibri"/>
              </a:rPr>
              <a:t>Slows the spread of COVID-19</a:t>
            </a:r>
            <a:endParaRPr lang="en-US" dirty="0"/>
          </a:p>
        </p:txBody>
      </p:sp>
      <p:sp>
        <p:nvSpPr>
          <p:cNvPr id="21" name="TextBox 20">
            <a:extLst>
              <a:ext uri="{FF2B5EF4-FFF2-40B4-BE49-F238E27FC236}">
                <a16:creationId xmlns:a16="http://schemas.microsoft.com/office/drawing/2014/main" id="{EEC3A210-FF3F-4D1A-BA82-A6A7B44D5CC7}"/>
              </a:ext>
            </a:extLst>
          </p:cNvPr>
          <p:cNvSpPr txBox="1"/>
          <p:nvPr/>
        </p:nvSpPr>
        <p:spPr>
          <a:xfrm>
            <a:off x="8956219" y="2465615"/>
            <a:ext cx="27159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dirty="0">
                <a:latin typeface="Calibri"/>
              </a:rPr>
              <a:t>Creates herd immunity</a:t>
            </a:r>
            <a:endParaRPr lang="en-US" dirty="0"/>
          </a:p>
        </p:txBody>
      </p:sp>
      <p:pic>
        <p:nvPicPr>
          <p:cNvPr id="6" name="Audio 5">
            <a:hlinkClick r:id="" action="ppaction://media"/>
            <a:extLst>
              <a:ext uri="{FF2B5EF4-FFF2-40B4-BE49-F238E27FC236}">
                <a16:creationId xmlns:a16="http://schemas.microsoft.com/office/drawing/2014/main" id="{E27B9B9D-8E07-BA4E-8F8C-A8B375B0F26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172"/>
    </mc:Choice>
    <mc:Fallback xmlns="">
      <p:transition spd="slow" advTm="4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7"/>
          <p:cNvSpPr txBox="1"/>
          <p:nvPr/>
        </p:nvSpPr>
        <p:spPr>
          <a:xfrm>
            <a:off x="906950" y="355800"/>
            <a:ext cx="10076700" cy="5993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Herd Immunity</a:t>
            </a:r>
            <a:endParaRPr lang="en-US" dirty="0"/>
          </a:p>
          <a:p>
            <a:pPr>
              <a:buClr>
                <a:srgbClr val="002855"/>
              </a:buClr>
              <a:buSzPts val="2400"/>
              <a:buFont typeface="Arial"/>
              <a:buChar char="•"/>
            </a:pPr>
            <a:r>
              <a:rPr lang="en-US" sz="2400" dirty="0">
                <a:solidFill>
                  <a:srgbClr val="002855"/>
                </a:solidFill>
                <a:latin typeface="Proxima Nova"/>
                <a:ea typeface="Proxima Nova"/>
              </a:rPr>
              <a:t> </a:t>
            </a:r>
            <a:r>
              <a:rPr lang="en-US" sz="2400" b="1">
                <a:solidFill>
                  <a:srgbClr val="002855"/>
                </a:solidFill>
                <a:latin typeface="Proxima Nova"/>
                <a:ea typeface="Proxima Nova"/>
              </a:rPr>
              <a:t>Definition: </a:t>
            </a:r>
            <a:r>
              <a:rPr lang="en-US" sz="2400">
                <a:ea typeface="Proxima Nova"/>
              </a:rPr>
              <a:t>when a group of people is protected from a disease because most of the group has already been sick or vaccinated</a:t>
            </a:r>
          </a:p>
          <a:p>
            <a:pPr marL="76200">
              <a:spcBef>
                <a:spcPts val="2500"/>
              </a:spcBef>
              <a:buClr>
                <a:srgbClr val="002855"/>
              </a:buClr>
              <a:buSzPts val="2400"/>
            </a:pPr>
            <a:br>
              <a:rPr lang="en-US" dirty="0">
                <a:sym typeface="Proxima Nova"/>
              </a:rPr>
            </a:br>
            <a:endParaRPr lang="en-US" dirty="0"/>
          </a:p>
        </p:txBody>
      </p:sp>
      <p:pic>
        <p:nvPicPr>
          <p:cNvPr id="116" name="Google Shape;116;p17"/>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3" name="Picture 3">
            <a:extLst>
              <a:ext uri="{FF2B5EF4-FFF2-40B4-BE49-F238E27FC236}">
                <a16:creationId xmlns:a16="http://schemas.microsoft.com/office/drawing/2014/main" id="{D850E7B4-3153-48F7-AA6E-6C3E567DCA2E}"/>
              </a:ext>
            </a:extLst>
          </p:cNvPr>
          <p:cNvPicPr>
            <a:picLocks noChangeAspect="1"/>
          </p:cNvPicPr>
          <p:nvPr/>
        </p:nvPicPr>
        <p:blipFill>
          <a:blip r:embed="rId8"/>
          <a:stretch>
            <a:fillRect/>
          </a:stretch>
        </p:blipFill>
        <p:spPr>
          <a:xfrm>
            <a:off x="1715135" y="2149132"/>
            <a:ext cx="8444592" cy="4188278"/>
          </a:xfrm>
          <a:prstGeom prst="rect">
            <a:avLst/>
          </a:prstGeom>
        </p:spPr>
      </p:pic>
      <p:pic>
        <p:nvPicPr>
          <p:cNvPr id="2" name="Audio 1">
            <a:hlinkClick r:id="" action="ppaction://media"/>
            <a:extLst>
              <a:ext uri="{FF2B5EF4-FFF2-40B4-BE49-F238E27FC236}">
                <a16:creationId xmlns:a16="http://schemas.microsoft.com/office/drawing/2014/main" id="{0F1350C0-8DEA-644B-8280-67F865A850C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866"/>
    </mc:Choice>
    <mc:Fallback xmlns="">
      <p:transition spd="slow" advTm="4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2.4"/>
</p:tagLst>
</file>

<file path=ppt/tags/tag2.xml><?xml version="1.0" encoding="utf-8"?>
<p:tagLst xmlns:a="http://schemas.openxmlformats.org/drawingml/2006/main" xmlns:r="http://schemas.openxmlformats.org/officeDocument/2006/relationships" xmlns:p="http://schemas.openxmlformats.org/presentationml/2006/main">
  <p:tag name="TIMING" val="|19.9|12.8|14.7"/>
</p:tagLst>
</file>

<file path=ppt/tags/tag3.xml><?xml version="1.0" encoding="utf-8"?>
<p:tagLst xmlns:a="http://schemas.openxmlformats.org/drawingml/2006/main" xmlns:r="http://schemas.openxmlformats.org/officeDocument/2006/relationships" xmlns:p="http://schemas.openxmlformats.org/presentationml/2006/main">
  <p:tag name="TIMING" val="|10|0.3|2.1|0.3|17.2"/>
</p:tagLst>
</file>

<file path=ppt/tags/tag4.xml><?xml version="1.0" encoding="utf-8"?>
<p:tagLst xmlns:a="http://schemas.openxmlformats.org/drawingml/2006/main" xmlns:r="http://schemas.openxmlformats.org/officeDocument/2006/relationships" xmlns:p="http://schemas.openxmlformats.org/presentationml/2006/main">
  <p:tag name="TIMING" val="|7|0.4|8.4|0.4|8.9|0.5"/>
</p:tagLst>
</file>

<file path=ppt/tags/tag5.xml><?xml version="1.0" encoding="utf-8"?>
<p:tagLst xmlns:a="http://schemas.openxmlformats.org/drawingml/2006/main" xmlns:r="http://schemas.openxmlformats.org/officeDocument/2006/relationships" xmlns:p="http://schemas.openxmlformats.org/presentationml/2006/main">
  <p:tag name="TIMING" val="|18.7"/>
</p:tagLst>
</file>

<file path=ppt/tags/tag6.xml><?xml version="1.0" encoding="utf-8"?>
<p:tagLst xmlns:a="http://schemas.openxmlformats.org/drawingml/2006/main" xmlns:r="http://schemas.openxmlformats.org/officeDocument/2006/relationships" xmlns:p="http://schemas.openxmlformats.org/presentationml/2006/main">
  <p:tag name="TIMING" val="|9.1|50.5|31.5"/>
</p:tagLst>
</file>

<file path=ppt/tags/tag7.xml><?xml version="1.0" encoding="utf-8"?>
<p:tagLst xmlns:a="http://schemas.openxmlformats.org/drawingml/2006/main" xmlns:r="http://schemas.openxmlformats.org/officeDocument/2006/relationships" xmlns:p="http://schemas.openxmlformats.org/presentationml/2006/main">
  <p:tag name="TIMING" val="|9|23.2"/>
</p:tagLst>
</file>

<file path=ppt/tags/tag8.xml><?xml version="1.0" encoding="utf-8"?>
<p:tagLst xmlns:a="http://schemas.openxmlformats.org/drawingml/2006/main" xmlns:r="http://schemas.openxmlformats.org/officeDocument/2006/relationships" xmlns:p="http://schemas.openxmlformats.org/presentationml/2006/main">
  <p:tag name="TIMING" val="|4.9|19.6"/>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3332</Words>
  <Application>Microsoft Office PowerPoint</Application>
  <PresentationFormat>Widescreen</PresentationFormat>
  <Paragraphs>371</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Kristyn Nicole Keylon</cp:lastModifiedBy>
  <cp:revision>3567</cp:revision>
  <dcterms:modified xsi:type="dcterms:W3CDTF">2021-04-22T17:33:45Z</dcterms:modified>
</cp:coreProperties>
</file>